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53D"/>
    <a:srgbClr val="8EC63F"/>
    <a:srgbClr val="EA1E6C"/>
    <a:srgbClr val="EC367B"/>
    <a:srgbClr val="42A1B2"/>
    <a:srgbClr val="7540DD"/>
    <a:srgbClr val="E73A64"/>
    <a:srgbClr val="F3963D"/>
    <a:srgbClr val="CE355C"/>
    <a:srgbClr val="522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FCD962-4B8A-4C36-88E0-52CDF5140F89}" v="2" dt="2024-08-31T16:16:16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590"/>
  </p:normalViewPr>
  <p:slideViewPr>
    <p:cSldViewPr snapToGrid="0">
      <p:cViewPr varScale="1">
        <p:scale>
          <a:sx n="44" d="100"/>
          <a:sy n="44" d="100"/>
        </p:scale>
        <p:origin x="34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86" rIns="91400" bIns="45686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1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86" rIns="91400" bIns="45686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476500" y="1241425"/>
            <a:ext cx="184467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86" rIns="91400" bIns="45686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86" rIns="91400" bIns="45686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86" rIns="91400" bIns="45686" anchor="b" anchorCtr="0">
            <a:noAutofit/>
          </a:bodyPr>
          <a:lstStyle/>
          <a:p>
            <a:pPr algn="r"/>
            <a:fld id="{00000000-1234-1234-1234-123412341234}" type="slidenum">
              <a:rPr lang="en-GB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GB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86" rIns="91400" bIns="45686" anchor="t" anchorCtr="0">
            <a:noAutofit/>
          </a:bodyPr>
          <a:lstStyle/>
          <a:p>
            <a:pPr marL="0" indent="0"/>
            <a:endParaRPr dirty="0">
              <a:uFillTx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86" rIns="91400" bIns="45686" anchor="b" anchorCtr="0">
            <a:noAutofit/>
          </a:bodyPr>
          <a:lstStyle/>
          <a:p>
            <a:pPr algn="r"/>
            <a:fld id="{00000000-1234-1234-1234-123412341234}" type="slidenum">
              <a:rPr lang="en-GB">
                <a:uFillTx/>
              </a:rPr>
              <a:pPr algn="r"/>
              <a:t>1</a:t>
            </a:fld>
            <a:endParaRPr dirty="0">
              <a:uFillTx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215035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>
                <a:uFillTx/>
              </a:defRPr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>
                <a:uFillTx/>
              </a:defRPr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>
                <a:uFillTx/>
              </a:defRPr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>
                <a:uFillTx/>
              </a:defRPr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>
                <a:uFillTx/>
              </a:defRPr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>
                <a:uFillTx/>
              </a:defRPr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>
                <a:uFillTx/>
              </a:defRPr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>
                <a:uFillTx/>
              </a:defRPr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68270" y="939190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-736172" y="6100357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342921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1pPr>
            <a:lvl2pPr marL="914457" lvl="1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2pPr>
            <a:lvl3pPr marL="1371685" lvl="2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3pPr>
            <a:lvl4pPr marL="1828913" lvl="3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4pPr>
            <a:lvl5pPr marL="2286142" lvl="4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5pPr>
            <a:lvl6pPr marL="2743370" lvl="5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6pPr>
            <a:lvl7pPr marL="3200599" lvl="6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7pPr>
            <a:lvl8pPr marL="3657827" lvl="7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8pPr>
            <a:lvl9pPr marL="4115055" lvl="8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529361" y="7365888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342921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1pPr>
            <a:lvl2pPr marL="914457" lvl="1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2pPr>
            <a:lvl3pPr marL="1371685" lvl="2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3pPr>
            <a:lvl4pPr marL="1828913" lvl="3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4pPr>
            <a:lvl5pPr marL="2286142" lvl="4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5pPr>
            <a:lvl6pPr marL="2743370" lvl="5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6pPr>
            <a:lvl7pPr marL="3200599" lvl="6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7pPr>
            <a:lvl8pPr marL="3657827" lvl="7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8pPr>
            <a:lvl9pPr marL="4115055" lvl="8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68270" y="939190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68270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342921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1pPr>
            <a:lvl2pPr marL="914457" lvl="1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2pPr>
            <a:lvl3pPr marL="1371685" lvl="2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3pPr>
            <a:lvl4pPr marL="1828913" lvl="3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4pPr>
            <a:lvl5pPr marL="2286142" lvl="4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5pPr>
            <a:lvl6pPr marL="2743370" lvl="5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6pPr>
            <a:lvl7pPr marL="3200599" lvl="6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7pPr>
            <a:lvl8pPr marL="3657827" lvl="7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8pPr>
            <a:lvl9pPr marL="4115055" lvl="8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63208" y="4397830"/>
            <a:ext cx="8383727" cy="7337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63208" y="11805123"/>
            <a:ext cx="8383727" cy="385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228614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>
                <a:solidFill>
                  <a:schemeClr val="dk1"/>
                </a:solidFill>
                <a:uFillTx/>
              </a:defRPr>
            </a:lvl1pPr>
            <a:lvl2pPr marL="914457" lvl="1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2126">
                <a:solidFill>
                  <a:srgbClr val="888888"/>
                </a:solidFill>
                <a:uFillTx/>
              </a:defRPr>
            </a:lvl2pPr>
            <a:lvl3pPr marL="1371685" lvl="2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1912">
                <a:solidFill>
                  <a:srgbClr val="888888"/>
                </a:solidFill>
                <a:uFillTx/>
              </a:defRPr>
            </a:lvl3pPr>
            <a:lvl4pPr marL="1828913" lvl="3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  <a:uFillTx/>
              </a:defRPr>
            </a:lvl4pPr>
            <a:lvl5pPr marL="2286142" lvl="4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  <a:uFillTx/>
              </a:defRPr>
            </a:lvl5pPr>
            <a:lvl6pPr marL="2743370" lvl="5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  <a:uFillTx/>
              </a:defRPr>
            </a:lvl6pPr>
            <a:lvl7pPr marL="3200599" lvl="6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  <a:uFillTx/>
              </a:defRPr>
            </a:lvl7pPr>
            <a:lvl8pPr marL="3657827" lvl="7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  <a:uFillTx/>
              </a:defRPr>
            </a:lvl8pPr>
            <a:lvl9pPr marL="4115055" lvl="8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68270" y="939190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342921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1pPr>
            <a:lvl2pPr marL="914457" lvl="1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2pPr>
            <a:lvl3pPr marL="1371685" lvl="2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3pPr>
            <a:lvl4pPr marL="1828913" lvl="3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4pPr>
            <a:lvl5pPr marL="2286142" lvl="4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5pPr>
            <a:lvl6pPr marL="2743370" lvl="5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6pPr>
            <a:lvl7pPr marL="3200599" lvl="6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7pPr>
            <a:lvl8pPr marL="3657827" lvl="7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8pPr>
            <a:lvl9pPr marL="4115055" lvl="8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920883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342921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1pPr>
            <a:lvl2pPr marL="914457" lvl="1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2pPr>
            <a:lvl3pPr marL="1371685" lvl="2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3pPr>
            <a:lvl4pPr marL="1828913" lvl="3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4pPr>
            <a:lvl5pPr marL="2286142" lvl="4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5pPr>
            <a:lvl6pPr marL="2743370" lvl="5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6pPr>
            <a:lvl7pPr marL="3200599" lvl="6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7pPr>
            <a:lvl8pPr marL="3657827" lvl="7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8pPr>
            <a:lvl9pPr marL="4115055" lvl="8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69536" y="939190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69535" y="4324329"/>
            <a:ext cx="4112126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28" lvl="0" indent="-228614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>
                <a:uFillTx/>
              </a:defRPr>
            </a:lvl1pPr>
            <a:lvl2pPr marL="914457" lvl="1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>
                <a:uFillTx/>
              </a:defRPr>
            </a:lvl2pPr>
            <a:lvl3pPr marL="1371685" lvl="2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>
                <a:uFillTx/>
              </a:defRPr>
            </a:lvl3pPr>
            <a:lvl4pPr marL="1828913" lvl="3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4pPr>
            <a:lvl5pPr marL="2286142" lvl="4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5pPr>
            <a:lvl6pPr marL="2743370" lvl="5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6pPr>
            <a:lvl7pPr marL="3200599" lvl="6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7pPr>
            <a:lvl8pPr marL="3657827" lvl="7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8pPr>
            <a:lvl9pPr marL="4115055" lvl="8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69535" y="6443614"/>
            <a:ext cx="4112126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342921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1pPr>
            <a:lvl2pPr marL="914457" lvl="1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2pPr>
            <a:lvl3pPr marL="1371685" lvl="2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3pPr>
            <a:lvl4pPr marL="1828913" lvl="3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4pPr>
            <a:lvl5pPr marL="2286142" lvl="4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5pPr>
            <a:lvl6pPr marL="2743370" lvl="5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6pPr>
            <a:lvl7pPr marL="3200599" lvl="6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7pPr>
            <a:lvl8pPr marL="3657827" lvl="7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8pPr>
            <a:lvl9pPr marL="4115055" lvl="8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920884" y="4324329"/>
            <a:ext cx="4132378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28" lvl="0" indent="-228614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>
                <a:uFillTx/>
              </a:defRPr>
            </a:lvl1pPr>
            <a:lvl2pPr marL="914457" lvl="1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>
                <a:uFillTx/>
              </a:defRPr>
            </a:lvl2pPr>
            <a:lvl3pPr marL="1371685" lvl="2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>
                <a:uFillTx/>
              </a:defRPr>
            </a:lvl3pPr>
            <a:lvl4pPr marL="1828913" lvl="3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4pPr>
            <a:lvl5pPr marL="2286142" lvl="4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5pPr>
            <a:lvl6pPr marL="2743370" lvl="5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6pPr>
            <a:lvl7pPr marL="3200599" lvl="6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7pPr>
            <a:lvl8pPr marL="3657827" lvl="7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8pPr>
            <a:lvl9pPr marL="4115055" lvl="8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920884" y="6443614"/>
            <a:ext cx="4132378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342921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1pPr>
            <a:lvl2pPr marL="914457" lvl="1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2pPr>
            <a:lvl3pPr marL="1371685" lvl="2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3pPr>
            <a:lvl4pPr marL="1828913" lvl="3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4pPr>
            <a:lvl5pPr marL="2286142" lvl="4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5pPr>
            <a:lvl6pPr marL="2743370" lvl="5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6pPr>
            <a:lvl7pPr marL="3200599" lvl="6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7pPr>
            <a:lvl8pPr marL="3657827" lvl="7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8pPr>
            <a:lvl9pPr marL="4115055" lvl="8" indent="-34292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68270" y="939190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132378" y="2539884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444655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>
                <a:uFillTx/>
              </a:defRPr>
            </a:lvl1pPr>
            <a:lvl2pPr marL="914457" lvl="1" indent="-417602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>
                <a:uFillTx/>
              </a:defRPr>
            </a:lvl2pPr>
            <a:lvl3pPr marL="1371685" lvl="2" indent="-390612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>
                <a:uFillTx/>
              </a:defRPr>
            </a:lvl3pPr>
            <a:lvl4pPr marL="1828913" lvl="3" indent="-363623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>
                <a:uFillTx/>
              </a:defRPr>
            </a:lvl4pPr>
            <a:lvl5pPr marL="2286142" lvl="4" indent="-363623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>
                <a:uFillTx/>
              </a:defRPr>
            </a:lvl5pPr>
            <a:lvl6pPr marL="2743370" lvl="5" indent="-363623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>
                <a:uFillTx/>
              </a:defRPr>
            </a:lvl6pPr>
            <a:lvl7pPr marL="3200599" lvl="6" indent="-363623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>
                <a:uFillTx/>
              </a:defRPr>
            </a:lvl7pPr>
            <a:lvl8pPr marL="3657827" lvl="7" indent="-363623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>
                <a:uFillTx/>
              </a:defRPr>
            </a:lvl8pPr>
            <a:lvl9pPr marL="4115055" lvl="8" indent="-363623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69534" y="5292094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228614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>
                <a:uFillTx/>
              </a:defRPr>
            </a:lvl1pPr>
            <a:lvl2pPr marL="914457" lvl="1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>
                <a:uFillTx/>
              </a:defRPr>
            </a:lvl2pPr>
            <a:lvl3pPr marL="1371685" lvl="2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>
                <a:uFillTx/>
              </a:defRPr>
            </a:lvl3pPr>
            <a:lvl4pPr marL="1828913" lvl="3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4pPr>
            <a:lvl5pPr marL="2286142" lvl="4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5pPr>
            <a:lvl6pPr marL="2743370" lvl="5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6pPr>
            <a:lvl7pPr marL="3200599" lvl="6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7pPr>
            <a:lvl8pPr marL="3657827" lvl="7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8pPr>
            <a:lvl9pPr marL="4115055" lvl="8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>
                <a:uFillTx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132378" y="2539884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Font typeface="Arial"/>
              <a:buNone/>
              <a:defRPr sz="3402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None/>
              <a:defRPr sz="2976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None/>
              <a:defRPr sz="255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69534" y="5292094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8" lvl="0" indent="-228614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>
                <a:uFillTx/>
              </a:defRPr>
            </a:lvl1pPr>
            <a:lvl2pPr marL="914457" lvl="1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>
                <a:uFillTx/>
              </a:defRPr>
            </a:lvl2pPr>
            <a:lvl3pPr marL="1371685" lvl="2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>
                <a:uFillTx/>
              </a:defRPr>
            </a:lvl3pPr>
            <a:lvl4pPr marL="1828913" lvl="3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4pPr>
            <a:lvl5pPr marL="2286142" lvl="4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5pPr>
            <a:lvl6pPr marL="2743370" lvl="5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6pPr>
            <a:lvl7pPr marL="3200599" lvl="6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7pPr>
            <a:lvl8pPr marL="3657827" lvl="7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8pPr>
            <a:lvl9pPr marL="4115055" lvl="8" indent="-228614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uFillTx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uFillTx/>
              </a:defRPr>
            </a:lvl1pPr>
            <a:lvl2pPr marL="0" lvl="1" indent="0" algn="r">
              <a:spcBef>
                <a:spcPts val="0"/>
              </a:spcBef>
              <a:buNone/>
              <a:defRPr>
                <a:uFillTx/>
              </a:defRPr>
            </a:lvl2pPr>
            <a:lvl3pPr marL="0" lvl="2" indent="0" algn="r">
              <a:spcBef>
                <a:spcPts val="0"/>
              </a:spcBef>
              <a:buNone/>
              <a:defRPr>
                <a:uFillTx/>
              </a:defRPr>
            </a:lvl3pPr>
            <a:lvl4pPr marL="0" lvl="3" indent="0" algn="r">
              <a:spcBef>
                <a:spcPts val="0"/>
              </a:spcBef>
              <a:buNone/>
              <a:defRPr>
                <a:uFillTx/>
              </a:defRPr>
            </a:lvl4pPr>
            <a:lvl5pPr marL="0" lvl="4" indent="0" algn="r">
              <a:spcBef>
                <a:spcPts val="0"/>
              </a:spcBef>
              <a:buNone/>
              <a:defRPr>
                <a:uFillTx/>
              </a:defRPr>
            </a:lvl5pPr>
            <a:lvl6pPr marL="0" lvl="5" indent="0" algn="r">
              <a:spcBef>
                <a:spcPts val="0"/>
              </a:spcBef>
              <a:buNone/>
              <a:defRPr>
                <a:uFillTx/>
              </a:defRPr>
            </a:lvl6pPr>
            <a:lvl7pPr marL="0" lvl="6" indent="0" algn="r">
              <a:spcBef>
                <a:spcPts val="0"/>
              </a:spcBef>
              <a:buNone/>
              <a:defRPr>
                <a:uFillTx/>
              </a:defRPr>
            </a:lvl7pPr>
            <a:lvl8pPr marL="0" lvl="7" indent="0" algn="r">
              <a:spcBef>
                <a:spcPts val="0"/>
              </a:spcBef>
              <a:buNone/>
              <a:defRPr>
                <a:uFillTx/>
              </a:defRPr>
            </a:lvl8pPr>
            <a:lvl9pPr marL="0" lvl="8" indent="0" algn="r">
              <a:spcBef>
                <a:spcPts val="0"/>
              </a:spcBef>
              <a:buNone/>
              <a:defRPr>
                <a:uFillTx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68270" y="939190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sz="4677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uFillTx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uFillTx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uFillTx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uFillTx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uFillTx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uFillTx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uFillTx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uFillTx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68270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7576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sz="2976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058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sz="2551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3600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sz="2126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>
              <a:uFillTx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68268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219837" y="16349952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>
              <a:uFillTx/>
            </a:endParaRPr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864936" y="16349952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Box 247">
            <a:extLst>
              <a:ext uri="{FF2B5EF4-FFF2-40B4-BE49-F238E27FC236}">
                <a16:creationId xmlns:a16="http://schemas.microsoft.com/office/drawing/2014/main" id="{82B8387F-1FA8-B41B-FF85-AFF57DC1EF62}"/>
              </a:ext>
            </a:extLst>
          </p:cNvPr>
          <p:cNvSpPr txBox="1"/>
          <p:nvPr/>
        </p:nvSpPr>
        <p:spPr>
          <a:xfrm>
            <a:off x="6792231" y="6618769"/>
            <a:ext cx="2090850" cy="101566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Language Paper 2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Non-fiction. Retrieval of reading skills: understanding a writer’s viewpoint. Introduction to comparing two texts. </a:t>
            </a:r>
            <a:r>
              <a:rPr lang="en-GB" sz="1000" b="1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 Year 10 Exam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F7FF8653-A30E-67C2-EDBC-BAF22102E509}"/>
              </a:ext>
            </a:extLst>
          </p:cNvPr>
          <p:cNvSpPr txBox="1"/>
          <p:nvPr/>
        </p:nvSpPr>
        <p:spPr>
          <a:xfrm>
            <a:off x="-51303" y="8281629"/>
            <a:ext cx="2009499" cy="101566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Language Paper 1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Fiction. Introduction of critical evaluation skills. Retrieval of how writers use language and structure and creative writing. </a:t>
            </a:r>
            <a:r>
              <a:rPr lang="en-GB" sz="1000" b="1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  <a:endParaRPr lang="en-GB" sz="900" b="1" dirty="0">
              <a:solidFill>
                <a:srgbClr val="8EC6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1DB0C396-2960-4B3F-AC0A-740E2DD64A2D}"/>
              </a:ext>
            </a:extLst>
          </p:cNvPr>
          <p:cNvSpPr txBox="1"/>
          <p:nvPr/>
        </p:nvSpPr>
        <p:spPr>
          <a:xfrm>
            <a:off x="7998689" y="13847524"/>
            <a:ext cx="1673756" cy="101566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7540D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Non-Fiction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Build on reading skills; apply to non-fiction. A focus on understanding and identifying viewpoint. </a:t>
            </a:r>
          </a:p>
          <a:p>
            <a:pPr algn="ctr"/>
            <a:r>
              <a:rPr lang="en-GB" sz="1000" b="1" dirty="0">
                <a:solidFill>
                  <a:srgbClr val="7540D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55093EA4-67A2-03D1-7B9F-1DB6A899DCEE}"/>
              </a:ext>
            </a:extLst>
          </p:cNvPr>
          <p:cNvSpPr txBox="1"/>
          <p:nvPr/>
        </p:nvSpPr>
        <p:spPr>
          <a:xfrm>
            <a:off x="2046997" y="10329819"/>
            <a:ext cx="1835815" cy="101566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Creative Writing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Retrieval of descriptive and narrative techniques with a focus on using structural techniques. </a:t>
            </a:r>
            <a:r>
              <a:rPr lang="en-GB" sz="1000" b="1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335" name="Google Shape;335;p1"/>
          <p:cNvSpPr>
            <a:spLocks/>
          </p:cNvSpPr>
          <p:nvPr/>
        </p:nvSpPr>
        <p:spPr>
          <a:xfrm>
            <a:off x="1818871" y="15148916"/>
            <a:ext cx="6605072" cy="546505"/>
          </a:xfrm>
          <a:prstGeom prst="rect">
            <a:avLst/>
          </a:prstGeom>
          <a:gradFill flip="none" rotWithShape="1">
            <a:gsLst>
              <a:gs pos="0">
                <a:srgbClr val="42A1B2"/>
              </a:gs>
              <a:gs pos="54000">
                <a:srgbClr val="42A1B2"/>
              </a:gs>
              <a:gs pos="100000">
                <a:srgbClr val="42A1B2">
                  <a:alpha val="14902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88A98A-E7E9-4F89-BD3E-178A9B711C77}"/>
              </a:ext>
            </a:extLst>
          </p:cNvPr>
          <p:cNvSpPr txBox="1"/>
          <p:nvPr/>
        </p:nvSpPr>
        <p:spPr>
          <a:xfrm>
            <a:off x="4497050" y="15183721"/>
            <a:ext cx="1661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Autumn Term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Theme: Heroes</a:t>
            </a:r>
          </a:p>
        </p:txBody>
      </p:sp>
      <p:pic>
        <p:nvPicPr>
          <p:cNvPr id="472" name="Picture 471">
            <a:extLst>
              <a:ext uri="{FF2B5EF4-FFF2-40B4-BE49-F238E27FC236}">
                <a16:creationId xmlns:a16="http://schemas.microsoft.com/office/drawing/2014/main" id="{6122E881-CB06-A4B1-A54A-1C50668746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758" b="3999"/>
          <a:stretch/>
        </p:blipFill>
        <p:spPr>
          <a:xfrm>
            <a:off x="2508729" y="439392"/>
            <a:ext cx="7211534" cy="111549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3AA680A-64B7-0F43-816A-05BC0E36B4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758" b="3999"/>
          <a:stretch/>
        </p:blipFill>
        <p:spPr>
          <a:xfrm>
            <a:off x="2" y="439390"/>
            <a:ext cx="5456087" cy="1120024"/>
          </a:xfrm>
          <a:prstGeom prst="rect">
            <a:avLst/>
          </a:prstGeom>
        </p:spPr>
      </p:pic>
      <p:sp>
        <p:nvSpPr>
          <p:cNvPr id="490" name="Google Shape;334;p1">
            <a:extLst>
              <a:ext uri="{FF2B5EF4-FFF2-40B4-BE49-F238E27FC236}">
                <a16:creationId xmlns:a16="http://schemas.microsoft.com/office/drawing/2014/main" id="{96EBA983-788F-C859-7626-54613DF5F461}"/>
              </a:ext>
            </a:extLst>
          </p:cNvPr>
          <p:cNvSpPr>
            <a:spLocks/>
          </p:cNvSpPr>
          <p:nvPr/>
        </p:nvSpPr>
        <p:spPr>
          <a:xfrm rot="16200000">
            <a:off x="728592" y="9039364"/>
            <a:ext cx="2406393" cy="3457432"/>
          </a:xfrm>
          <a:prstGeom prst="blockArc">
            <a:avLst>
              <a:gd name="adj1" fmla="val 10697709"/>
              <a:gd name="adj2" fmla="val 58206"/>
              <a:gd name="adj3" fmla="val 22699"/>
            </a:avLst>
          </a:prstGeom>
          <a:gradFill>
            <a:gsLst>
              <a:gs pos="60000">
                <a:srgbClr val="7E50D2"/>
              </a:gs>
              <a:gs pos="0">
                <a:srgbClr val="7E50D2"/>
              </a:gs>
              <a:gs pos="100000">
                <a:srgbClr val="7E50D2">
                  <a:alpha val="15000"/>
                </a:srgbClr>
              </a:gs>
            </a:gsLst>
            <a:lin ang="0" scaled="1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1"/>
          <p:cNvSpPr txBox="1">
            <a:spLocks/>
          </p:cNvSpPr>
          <p:nvPr/>
        </p:nvSpPr>
        <p:spPr>
          <a:xfrm>
            <a:off x="5893238" y="886803"/>
            <a:ext cx="184800" cy="423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2155"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Rectangle 332"/>
          <p:cNvSpPr/>
          <p:nvPr/>
        </p:nvSpPr>
        <p:spPr>
          <a:xfrm rot="9707729" flipV="1">
            <a:off x="8191743" y="13705103"/>
            <a:ext cx="416553" cy="62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88" name="Rectangle 387"/>
          <p:cNvSpPr/>
          <p:nvPr/>
        </p:nvSpPr>
        <p:spPr>
          <a:xfrm rot="4337460" flipV="1">
            <a:off x="8769414" y="12348125"/>
            <a:ext cx="416553" cy="65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89" name="Rectangle 388"/>
          <p:cNvSpPr/>
          <p:nvPr/>
        </p:nvSpPr>
        <p:spPr>
          <a:xfrm rot="2021288" flipV="1">
            <a:off x="8293337" y="11674944"/>
            <a:ext cx="416553" cy="65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90" name="Rectangle 389"/>
          <p:cNvSpPr/>
          <p:nvPr/>
        </p:nvSpPr>
        <p:spPr>
          <a:xfrm flipV="1">
            <a:off x="7453797" y="11532117"/>
            <a:ext cx="416553" cy="65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559" name="Rectangle 558"/>
          <p:cNvSpPr/>
          <p:nvPr/>
        </p:nvSpPr>
        <p:spPr>
          <a:xfrm flipV="1">
            <a:off x="6606106" y="11517414"/>
            <a:ext cx="416553" cy="65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560" name="Rectangle 559"/>
          <p:cNvSpPr/>
          <p:nvPr/>
        </p:nvSpPr>
        <p:spPr>
          <a:xfrm flipV="1">
            <a:off x="5704720" y="11530215"/>
            <a:ext cx="416553" cy="65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pic>
        <p:nvPicPr>
          <p:cNvPr id="28" name="Picture 27" descr="Text, logo&#10;&#10;Description automatically generated">
            <a:extLst>
              <a:ext uri="{FF2B5EF4-FFF2-40B4-BE49-F238E27FC236}">
                <a16:creationId xmlns:a16="http://schemas.microsoft.com/office/drawing/2014/main" id="{197C6DDF-B4B2-C3EF-9B79-B4314123F4A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290" b="6258"/>
          <a:stretch/>
        </p:blipFill>
        <p:spPr>
          <a:xfrm>
            <a:off x="143075" y="452251"/>
            <a:ext cx="3284589" cy="1072468"/>
          </a:xfrm>
          <a:prstGeom prst="rect">
            <a:avLst/>
          </a:prstGeom>
        </p:spPr>
      </p:pic>
      <p:sp>
        <p:nvSpPr>
          <p:cNvPr id="576" name="Rectangle 575"/>
          <p:cNvSpPr/>
          <p:nvPr/>
        </p:nvSpPr>
        <p:spPr>
          <a:xfrm flipV="1">
            <a:off x="4739481" y="11513762"/>
            <a:ext cx="416553" cy="65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477" name="Google Shape;334;p1">
            <a:extLst>
              <a:ext uri="{FF2B5EF4-FFF2-40B4-BE49-F238E27FC236}">
                <a16:creationId xmlns:a16="http://schemas.microsoft.com/office/drawing/2014/main" id="{109FA6CB-0139-804C-9947-7DADF5E37D91}"/>
              </a:ext>
            </a:extLst>
          </p:cNvPr>
          <p:cNvSpPr>
            <a:spLocks/>
          </p:cNvSpPr>
          <p:nvPr/>
        </p:nvSpPr>
        <p:spPr>
          <a:xfrm rot="16200000">
            <a:off x="747452" y="1575577"/>
            <a:ext cx="2406393" cy="3457432"/>
          </a:xfrm>
          <a:prstGeom prst="blockArc">
            <a:avLst>
              <a:gd name="adj1" fmla="val 10697709"/>
              <a:gd name="adj2" fmla="val 58206"/>
              <a:gd name="adj3" fmla="val 22699"/>
            </a:avLst>
          </a:prstGeom>
          <a:solidFill>
            <a:srgbClr val="F395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Rectangle 576"/>
          <p:cNvSpPr/>
          <p:nvPr/>
        </p:nvSpPr>
        <p:spPr>
          <a:xfrm flipV="1">
            <a:off x="3726585" y="11530211"/>
            <a:ext cx="416553" cy="646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C666648-5C30-1DF9-7285-C00C7D916B16}"/>
              </a:ext>
            </a:extLst>
          </p:cNvPr>
          <p:cNvSpPr/>
          <p:nvPr/>
        </p:nvSpPr>
        <p:spPr>
          <a:xfrm>
            <a:off x="8111136" y="14993598"/>
            <a:ext cx="1068812" cy="116549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8" name="Google Shape;337;p1">
            <a:extLst>
              <a:ext uri="{FF2B5EF4-FFF2-40B4-BE49-F238E27FC236}">
                <a16:creationId xmlns:a16="http://schemas.microsoft.com/office/drawing/2014/main" id="{DBDC3C7A-1681-36BA-9265-71A86F868E04}"/>
              </a:ext>
            </a:extLst>
          </p:cNvPr>
          <p:cNvSpPr>
            <a:spLocks/>
          </p:cNvSpPr>
          <p:nvPr/>
        </p:nvSpPr>
        <p:spPr>
          <a:xfrm>
            <a:off x="1935182" y="2100167"/>
            <a:ext cx="6433081" cy="543170"/>
          </a:xfrm>
          <a:prstGeom prst="rect">
            <a:avLst/>
          </a:prstGeom>
          <a:gradFill flip="none" rotWithShape="1">
            <a:gsLst>
              <a:gs pos="43000">
                <a:srgbClr val="F3953D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337;p1">
            <a:extLst>
              <a:ext uri="{FF2B5EF4-FFF2-40B4-BE49-F238E27FC236}">
                <a16:creationId xmlns:a16="http://schemas.microsoft.com/office/drawing/2014/main" id="{5197F3C7-C57A-CF63-276D-F0BF3AC211C2}"/>
              </a:ext>
            </a:extLst>
          </p:cNvPr>
          <p:cNvSpPr>
            <a:spLocks/>
          </p:cNvSpPr>
          <p:nvPr/>
        </p:nvSpPr>
        <p:spPr>
          <a:xfrm>
            <a:off x="4133975" y="7706461"/>
            <a:ext cx="3714500" cy="557253"/>
          </a:xfrm>
          <a:prstGeom prst="rect">
            <a:avLst/>
          </a:prstGeom>
          <a:gradFill flip="none" rotWithShape="1">
            <a:gsLst>
              <a:gs pos="40000">
                <a:srgbClr val="EC367B"/>
              </a:gs>
              <a:gs pos="0">
                <a:srgbClr val="EC367B"/>
              </a:gs>
              <a:gs pos="100000">
                <a:srgbClr val="EC367B">
                  <a:alpha val="15000"/>
                </a:srgbClr>
              </a:gs>
            </a:gsLst>
            <a:lin ang="108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337;p1">
            <a:extLst>
              <a:ext uri="{FF2B5EF4-FFF2-40B4-BE49-F238E27FC236}">
                <a16:creationId xmlns:a16="http://schemas.microsoft.com/office/drawing/2014/main" id="{FCEB114B-5173-51E3-98FC-6EF24701E24B}"/>
              </a:ext>
            </a:extLst>
          </p:cNvPr>
          <p:cNvSpPr>
            <a:spLocks/>
          </p:cNvSpPr>
          <p:nvPr/>
        </p:nvSpPr>
        <p:spPr>
          <a:xfrm>
            <a:off x="1818871" y="3962079"/>
            <a:ext cx="4489622" cy="557253"/>
          </a:xfrm>
          <a:prstGeom prst="rect">
            <a:avLst/>
          </a:prstGeom>
          <a:gradFill flip="none" rotWithShape="1">
            <a:gsLst>
              <a:gs pos="68000">
                <a:srgbClr val="F3953D"/>
              </a:gs>
              <a:gs pos="0">
                <a:srgbClr val="F3953D"/>
              </a:gs>
              <a:gs pos="100000">
                <a:srgbClr val="F3953D">
                  <a:alpha val="15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AEE71943-CA29-B302-84ED-893CE4A72296}"/>
              </a:ext>
            </a:extLst>
          </p:cNvPr>
          <p:cNvSpPr/>
          <p:nvPr/>
        </p:nvSpPr>
        <p:spPr>
          <a:xfrm rot="1406831">
            <a:off x="1142944" y="15977780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482" name="Google Shape;334;p1">
            <a:extLst>
              <a:ext uri="{FF2B5EF4-FFF2-40B4-BE49-F238E27FC236}">
                <a16:creationId xmlns:a16="http://schemas.microsoft.com/office/drawing/2014/main" id="{4C71A35A-EA58-3C42-742F-531356F51214}"/>
              </a:ext>
            </a:extLst>
          </p:cNvPr>
          <p:cNvSpPr>
            <a:spLocks/>
          </p:cNvSpPr>
          <p:nvPr/>
        </p:nvSpPr>
        <p:spPr>
          <a:xfrm rot="5400000">
            <a:off x="6680706" y="3452074"/>
            <a:ext cx="2406393" cy="3457432"/>
          </a:xfrm>
          <a:prstGeom prst="blockArc">
            <a:avLst>
              <a:gd name="adj1" fmla="val 10697709"/>
              <a:gd name="adj2" fmla="val 58206"/>
              <a:gd name="adj3" fmla="val 22699"/>
            </a:avLst>
          </a:prstGeom>
          <a:solidFill>
            <a:srgbClr val="8EC6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334;p1">
            <a:extLst>
              <a:ext uri="{FF2B5EF4-FFF2-40B4-BE49-F238E27FC236}">
                <a16:creationId xmlns:a16="http://schemas.microsoft.com/office/drawing/2014/main" id="{A26A4451-D645-F35E-34E6-D988F6F217AD}"/>
              </a:ext>
            </a:extLst>
          </p:cNvPr>
          <p:cNvSpPr>
            <a:spLocks/>
          </p:cNvSpPr>
          <p:nvPr/>
        </p:nvSpPr>
        <p:spPr>
          <a:xfrm rot="16200000">
            <a:off x="668596" y="5309048"/>
            <a:ext cx="2406393" cy="3457432"/>
          </a:xfrm>
          <a:prstGeom prst="blockArc">
            <a:avLst>
              <a:gd name="adj1" fmla="val 10697709"/>
              <a:gd name="adj2" fmla="val 58206"/>
              <a:gd name="adj3" fmla="val 22699"/>
            </a:avLst>
          </a:prstGeom>
          <a:solidFill>
            <a:srgbClr val="8EC6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337;p1">
            <a:extLst>
              <a:ext uri="{FF2B5EF4-FFF2-40B4-BE49-F238E27FC236}">
                <a16:creationId xmlns:a16="http://schemas.microsoft.com/office/drawing/2014/main" id="{BA5ED30A-B1BC-673F-B007-D18414DCF7F8}"/>
              </a:ext>
            </a:extLst>
          </p:cNvPr>
          <p:cNvSpPr>
            <a:spLocks/>
          </p:cNvSpPr>
          <p:nvPr/>
        </p:nvSpPr>
        <p:spPr>
          <a:xfrm>
            <a:off x="1810785" y="5834569"/>
            <a:ext cx="6095385" cy="545132"/>
          </a:xfrm>
          <a:prstGeom prst="rect">
            <a:avLst/>
          </a:prstGeom>
          <a:solidFill>
            <a:srgbClr val="8EC6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337;p1">
            <a:extLst>
              <a:ext uri="{FF2B5EF4-FFF2-40B4-BE49-F238E27FC236}">
                <a16:creationId xmlns:a16="http://schemas.microsoft.com/office/drawing/2014/main" id="{5C171146-426F-9AB1-1DFC-8EF65AC4E266}"/>
              </a:ext>
            </a:extLst>
          </p:cNvPr>
          <p:cNvSpPr>
            <a:spLocks/>
          </p:cNvSpPr>
          <p:nvPr/>
        </p:nvSpPr>
        <p:spPr>
          <a:xfrm>
            <a:off x="1845203" y="7694938"/>
            <a:ext cx="1987407" cy="545132"/>
          </a:xfrm>
          <a:prstGeom prst="rect">
            <a:avLst/>
          </a:prstGeom>
          <a:gradFill flip="none" rotWithShape="1">
            <a:gsLst>
              <a:gs pos="13000">
                <a:srgbClr val="8EC63F"/>
              </a:gs>
              <a:gs pos="0">
                <a:srgbClr val="8EC63F"/>
              </a:gs>
              <a:gs pos="100000">
                <a:srgbClr val="8EC63F">
                  <a:alpha val="15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Oval 485">
            <a:extLst>
              <a:ext uri="{FF2B5EF4-FFF2-40B4-BE49-F238E27FC236}">
                <a16:creationId xmlns:a16="http://schemas.microsoft.com/office/drawing/2014/main" id="{90BBB451-3576-82ED-879D-83265661C10D}"/>
              </a:ext>
            </a:extLst>
          </p:cNvPr>
          <p:cNvSpPr/>
          <p:nvPr/>
        </p:nvSpPr>
        <p:spPr>
          <a:xfrm>
            <a:off x="3425537" y="7359847"/>
            <a:ext cx="1068812" cy="116549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7" name="Google Shape;334;p1">
            <a:extLst>
              <a:ext uri="{FF2B5EF4-FFF2-40B4-BE49-F238E27FC236}">
                <a16:creationId xmlns:a16="http://schemas.microsoft.com/office/drawing/2014/main" id="{B8A77A89-37FB-2FC8-26E5-2F2092BFA635}"/>
              </a:ext>
            </a:extLst>
          </p:cNvPr>
          <p:cNvSpPr>
            <a:spLocks/>
          </p:cNvSpPr>
          <p:nvPr/>
        </p:nvSpPr>
        <p:spPr>
          <a:xfrm rot="5400000">
            <a:off x="6618107" y="7159145"/>
            <a:ext cx="2406508" cy="3501134"/>
          </a:xfrm>
          <a:prstGeom prst="blockArc">
            <a:avLst>
              <a:gd name="adj1" fmla="val 10697709"/>
              <a:gd name="adj2" fmla="val 59356"/>
              <a:gd name="adj3" fmla="val 23227"/>
            </a:avLst>
          </a:prstGeom>
          <a:solidFill>
            <a:srgbClr val="EC367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337;p1">
            <a:extLst>
              <a:ext uri="{FF2B5EF4-FFF2-40B4-BE49-F238E27FC236}">
                <a16:creationId xmlns:a16="http://schemas.microsoft.com/office/drawing/2014/main" id="{00D8A57E-5CB3-7D5D-0B23-7014F5AD2863}"/>
              </a:ext>
            </a:extLst>
          </p:cNvPr>
          <p:cNvSpPr>
            <a:spLocks/>
          </p:cNvSpPr>
          <p:nvPr/>
        </p:nvSpPr>
        <p:spPr>
          <a:xfrm>
            <a:off x="1639647" y="9553040"/>
            <a:ext cx="6189950" cy="563725"/>
          </a:xfrm>
          <a:prstGeom prst="rect">
            <a:avLst/>
          </a:prstGeom>
          <a:gradFill flip="none" rotWithShape="1">
            <a:gsLst>
              <a:gs pos="47000">
                <a:srgbClr val="EC367B"/>
              </a:gs>
              <a:gs pos="0">
                <a:srgbClr val="EC367B"/>
              </a:gs>
              <a:gs pos="100000">
                <a:srgbClr val="EC367B">
                  <a:alpha val="15000"/>
                </a:srgbClr>
              </a:gs>
            </a:gsLst>
            <a:lin ang="108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337;p1">
            <a:extLst>
              <a:ext uri="{FF2B5EF4-FFF2-40B4-BE49-F238E27FC236}">
                <a16:creationId xmlns:a16="http://schemas.microsoft.com/office/drawing/2014/main" id="{051F2244-D57A-C175-7690-4FB99E1D873D}"/>
              </a:ext>
            </a:extLst>
          </p:cNvPr>
          <p:cNvSpPr>
            <a:spLocks/>
          </p:cNvSpPr>
          <p:nvPr/>
        </p:nvSpPr>
        <p:spPr>
          <a:xfrm>
            <a:off x="6844393" y="3974201"/>
            <a:ext cx="1115551" cy="557253"/>
          </a:xfrm>
          <a:prstGeom prst="rect">
            <a:avLst/>
          </a:prstGeom>
          <a:gradFill flip="none" rotWithShape="1">
            <a:gsLst>
              <a:gs pos="13000">
                <a:srgbClr val="8EC63F"/>
              </a:gs>
              <a:gs pos="0">
                <a:srgbClr val="8EC63F"/>
              </a:gs>
              <a:gs pos="100000">
                <a:srgbClr val="8EC63F">
                  <a:alpha val="15000"/>
                </a:srgbClr>
              </a:gs>
            </a:gsLst>
            <a:lin ang="108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337;p1">
            <a:extLst>
              <a:ext uri="{FF2B5EF4-FFF2-40B4-BE49-F238E27FC236}">
                <a16:creationId xmlns:a16="http://schemas.microsoft.com/office/drawing/2014/main" id="{9E0DF934-257A-D06C-701C-D2B00C753B39}"/>
              </a:ext>
            </a:extLst>
          </p:cNvPr>
          <p:cNvSpPr>
            <a:spLocks/>
          </p:cNvSpPr>
          <p:nvPr/>
        </p:nvSpPr>
        <p:spPr>
          <a:xfrm>
            <a:off x="1932345" y="11426065"/>
            <a:ext cx="6065030" cy="546505"/>
          </a:xfrm>
          <a:prstGeom prst="rect">
            <a:avLst/>
          </a:prstGeom>
          <a:solidFill>
            <a:srgbClr val="7E50D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334;p1">
            <a:extLst>
              <a:ext uri="{FF2B5EF4-FFF2-40B4-BE49-F238E27FC236}">
                <a16:creationId xmlns:a16="http://schemas.microsoft.com/office/drawing/2014/main" id="{B415B6B1-57D1-DE8B-A59B-83FCFD4FF1E0}"/>
              </a:ext>
            </a:extLst>
          </p:cNvPr>
          <p:cNvSpPr>
            <a:spLocks/>
          </p:cNvSpPr>
          <p:nvPr/>
        </p:nvSpPr>
        <p:spPr>
          <a:xfrm rot="5400000">
            <a:off x="6626402" y="10896720"/>
            <a:ext cx="2406393" cy="3457432"/>
          </a:xfrm>
          <a:prstGeom prst="blockArc">
            <a:avLst>
              <a:gd name="adj1" fmla="val 10697709"/>
              <a:gd name="adj2" fmla="val 58206"/>
              <a:gd name="adj3" fmla="val 22699"/>
            </a:avLst>
          </a:prstGeom>
          <a:gradFill>
            <a:gsLst>
              <a:gs pos="64000">
                <a:srgbClr val="7E50D2"/>
              </a:gs>
              <a:gs pos="38000">
                <a:srgbClr val="7E50D2"/>
              </a:gs>
              <a:gs pos="0">
                <a:srgbClr val="7E50D2"/>
              </a:gs>
              <a:gs pos="100000">
                <a:srgbClr val="7E50D2">
                  <a:alpha val="15000"/>
                </a:srgbClr>
              </a:gs>
            </a:gsLst>
            <a:lin ang="0" scaled="1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020C55-E42B-F321-57BB-9B7A3FCFF691}"/>
              </a:ext>
            </a:extLst>
          </p:cNvPr>
          <p:cNvSpPr txBox="1"/>
          <p:nvPr/>
        </p:nvSpPr>
        <p:spPr>
          <a:xfrm>
            <a:off x="5093670" y="793486"/>
            <a:ext cx="426306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Department Learning Journey</a:t>
            </a:r>
          </a:p>
        </p:txBody>
      </p:sp>
      <p:sp>
        <p:nvSpPr>
          <p:cNvPr id="494" name="Google Shape;337;p1">
            <a:extLst>
              <a:ext uri="{FF2B5EF4-FFF2-40B4-BE49-F238E27FC236}">
                <a16:creationId xmlns:a16="http://schemas.microsoft.com/office/drawing/2014/main" id="{56B8F9F4-8EE8-4441-AAEA-AF1ADA2E1C47}"/>
              </a:ext>
            </a:extLst>
          </p:cNvPr>
          <p:cNvSpPr>
            <a:spLocks/>
          </p:cNvSpPr>
          <p:nvPr/>
        </p:nvSpPr>
        <p:spPr>
          <a:xfrm>
            <a:off x="1775562" y="13289442"/>
            <a:ext cx="6025145" cy="546505"/>
          </a:xfrm>
          <a:prstGeom prst="rect">
            <a:avLst/>
          </a:prstGeom>
          <a:gradFill>
            <a:gsLst>
              <a:gs pos="42000">
                <a:srgbClr val="42A1B2"/>
              </a:gs>
              <a:gs pos="29000">
                <a:srgbClr val="42A1B2"/>
              </a:gs>
              <a:gs pos="0">
                <a:srgbClr val="42A1B2"/>
              </a:gs>
              <a:gs pos="100000">
                <a:srgbClr val="42A1B2">
                  <a:alpha val="15000"/>
                </a:srgbClr>
              </a:gs>
            </a:gsLst>
            <a:lin ang="0" scaled="1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Oval 492">
            <a:extLst>
              <a:ext uri="{FF2B5EF4-FFF2-40B4-BE49-F238E27FC236}">
                <a16:creationId xmlns:a16="http://schemas.microsoft.com/office/drawing/2014/main" id="{702874B7-863F-4D62-52E7-BA4543DA71F3}"/>
              </a:ext>
            </a:extLst>
          </p:cNvPr>
          <p:cNvSpPr/>
          <p:nvPr/>
        </p:nvSpPr>
        <p:spPr>
          <a:xfrm>
            <a:off x="6905964" y="13123141"/>
            <a:ext cx="1068812" cy="116549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5" name="Google Shape;334;p1">
            <a:extLst>
              <a:ext uri="{FF2B5EF4-FFF2-40B4-BE49-F238E27FC236}">
                <a16:creationId xmlns:a16="http://schemas.microsoft.com/office/drawing/2014/main" id="{8F21FA20-E4CE-949F-ECBA-213B7708A6FA}"/>
              </a:ext>
            </a:extLst>
          </p:cNvPr>
          <p:cNvSpPr>
            <a:spLocks/>
          </p:cNvSpPr>
          <p:nvPr/>
        </p:nvSpPr>
        <p:spPr>
          <a:xfrm rot="16200000">
            <a:off x="668596" y="12763920"/>
            <a:ext cx="2406393" cy="3457432"/>
          </a:xfrm>
          <a:prstGeom prst="blockArc">
            <a:avLst>
              <a:gd name="adj1" fmla="val 10697709"/>
              <a:gd name="adj2" fmla="val 58206"/>
              <a:gd name="adj3" fmla="val 22699"/>
            </a:avLst>
          </a:prstGeom>
          <a:solidFill>
            <a:srgbClr val="42A1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155"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Doughnut 498">
            <a:extLst>
              <a:ext uri="{FF2B5EF4-FFF2-40B4-BE49-F238E27FC236}">
                <a16:creationId xmlns:a16="http://schemas.microsoft.com/office/drawing/2014/main" id="{9A6163BF-BF64-31CD-BB63-83C2DF1D02A8}"/>
              </a:ext>
            </a:extLst>
          </p:cNvPr>
          <p:cNvSpPr/>
          <p:nvPr/>
        </p:nvSpPr>
        <p:spPr>
          <a:xfrm>
            <a:off x="7997409" y="14909848"/>
            <a:ext cx="1318053" cy="1350447"/>
          </a:xfrm>
          <a:prstGeom prst="donut">
            <a:avLst>
              <a:gd name="adj" fmla="val 14414"/>
            </a:avLst>
          </a:prstGeom>
          <a:solidFill>
            <a:srgbClr val="42A1B2"/>
          </a:solidFill>
          <a:ln>
            <a:noFill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2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81" name="Oval 480">
            <a:extLst>
              <a:ext uri="{FF2B5EF4-FFF2-40B4-BE49-F238E27FC236}">
                <a16:creationId xmlns:a16="http://schemas.microsoft.com/office/drawing/2014/main" id="{B7E8BB98-7759-140B-1AE1-4F8F6011C230}"/>
              </a:ext>
            </a:extLst>
          </p:cNvPr>
          <p:cNvSpPr/>
          <p:nvPr/>
        </p:nvSpPr>
        <p:spPr>
          <a:xfrm>
            <a:off x="6017858" y="3670081"/>
            <a:ext cx="1068812" cy="116549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0" name="Oval 459">
            <a:extLst>
              <a:ext uri="{FF2B5EF4-FFF2-40B4-BE49-F238E27FC236}">
                <a16:creationId xmlns:a16="http://schemas.microsoft.com/office/drawing/2014/main" id="{583A0329-4417-334F-6E38-B10E7A1F8334}"/>
              </a:ext>
            </a:extLst>
          </p:cNvPr>
          <p:cNvSpPr/>
          <p:nvPr/>
        </p:nvSpPr>
        <p:spPr>
          <a:xfrm>
            <a:off x="1204206" y="9217218"/>
            <a:ext cx="1068812" cy="116549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3492584-BBCC-4ED2-A3B5-CAC2BEC42203}"/>
              </a:ext>
            </a:extLst>
          </p:cNvPr>
          <p:cNvSpPr/>
          <p:nvPr/>
        </p:nvSpPr>
        <p:spPr>
          <a:xfrm rot="817301">
            <a:off x="1189628" y="15322210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37D4B82-91C7-4B2F-9523-1A51FC91612F}"/>
              </a:ext>
            </a:extLst>
          </p:cNvPr>
          <p:cNvSpPr/>
          <p:nvPr/>
        </p:nvSpPr>
        <p:spPr>
          <a:xfrm rot="2304802">
            <a:off x="570413" y="15088230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46A1379-B525-4C2C-8525-D81E51F52550}"/>
              </a:ext>
            </a:extLst>
          </p:cNvPr>
          <p:cNvSpPr/>
          <p:nvPr/>
        </p:nvSpPr>
        <p:spPr>
          <a:xfrm rot="4979886">
            <a:off x="270947" y="14457924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DB71337-624E-4E12-9292-71E912A56F58}"/>
              </a:ext>
            </a:extLst>
          </p:cNvPr>
          <p:cNvSpPr/>
          <p:nvPr/>
        </p:nvSpPr>
        <p:spPr>
          <a:xfrm rot="8032948">
            <a:off x="553152" y="1388611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07E123A-68BC-4FE9-A16E-1185A22BC49C}"/>
              </a:ext>
            </a:extLst>
          </p:cNvPr>
          <p:cNvSpPr/>
          <p:nvPr/>
        </p:nvSpPr>
        <p:spPr>
          <a:xfrm rot="10800000">
            <a:off x="2777419" y="1352318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E2C07CC-0435-4465-BCEA-F1C8BA7EECB0}"/>
              </a:ext>
            </a:extLst>
          </p:cNvPr>
          <p:cNvSpPr/>
          <p:nvPr/>
        </p:nvSpPr>
        <p:spPr>
          <a:xfrm rot="10200021">
            <a:off x="7971881" y="1350649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AB010D3-93C8-4AFC-8E7C-D4D465AA075A}"/>
              </a:ext>
            </a:extLst>
          </p:cNvPr>
          <p:cNvSpPr/>
          <p:nvPr/>
        </p:nvSpPr>
        <p:spPr>
          <a:xfrm rot="10800000">
            <a:off x="5528201" y="1352318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442" name="Doughnut 441">
            <a:extLst>
              <a:ext uri="{FF2B5EF4-FFF2-40B4-BE49-F238E27FC236}">
                <a16:creationId xmlns:a16="http://schemas.microsoft.com/office/drawing/2014/main" id="{9D5A42D4-BE7A-AD1B-5D41-E19BF8798520}"/>
              </a:ext>
            </a:extLst>
          </p:cNvPr>
          <p:cNvSpPr/>
          <p:nvPr/>
        </p:nvSpPr>
        <p:spPr>
          <a:xfrm>
            <a:off x="6795616" y="13026966"/>
            <a:ext cx="1318053" cy="1350447"/>
          </a:xfrm>
          <a:prstGeom prst="donut">
            <a:avLst>
              <a:gd name="adj" fmla="val 14414"/>
            </a:avLst>
          </a:prstGeom>
          <a:solidFill>
            <a:srgbClr val="7E50D2"/>
          </a:solidFill>
          <a:ln>
            <a:noFill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479DA71-1CA1-4160-BD8A-622A2CC7E677}"/>
              </a:ext>
            </a:extLst>
          </p:cNvPr>
          <p:cNvCxnSpPr/>
          <p:nvPr/>
        </p:nvCxnSpPr>
        <p:spPr>
          <a:xfrm>
            <a:off x="2508729" y="14908726"/>
            <a:ext cx="0" cy="1056505"/>
          </a:xfrm>
          <a:prstGeom prst="line">
            <a:avLst/>
          </a:prstGeom>
          <a:ln w="38100">
            <a:solidFill>
              <a:srgbClr val="2F72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DB80BAF-1589-484F-A1F6-0B51489AA68D}"/>
              </a:ext>
            </a:extLst>
          </p:cNvPr>
          <p:cNvCxnSpPr>
            <a:cxnSpLocks/>
            <a:stCxn id="97" idx="2"/>
          </p:cNvCxnSpPr>
          <p:nvPr/>
        </p:nvCxnSpPr>
        <p:spPr>
          <a:xfrm>
            <a:off x="7058742" y="15473615"/>
            <a:ext cx="378803" cy="991021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8A579D07-BF8C-47A3-8BD8-C6CA0C739807}"/>
              </a:ext>
            </a:extLst>
          </p:cNvPr>
          <p:cNvSpPr txBox="1"/>
          <p:nvPr/>
        </p:nvSpPr>
        <p:spPr>
          <a:xfrm>
            <a:off x="6899076" y="16464634"/>
            <a:ext cx="2268528" cy="86177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42A1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Descriptive Writing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a focus on using vocabulary and revisiting descriptive techniques to build on KS2 skills. </a:t>
            </a:r>
            <a:r>
              <a:rPr lang="en-GB" sz="1000" b="1" dirty="0">
                <a:solidFill>
                  <a:srgbClr val="42A1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43B49565-94D0-4D05-8016-892689FD344D}"/>
              </a:ext>
            </a:extLst>
          </p:cNvPr>
          <p:cNvCxnSpPr>
            <a:cxnSpLocks/>
            <a:endCxn id="122" idx="0"/>
          </p:cNvCxnSpPr>
          <p:nvPr/>
        </p:nvCxnSpPr>
        <p:spPr>
          <a:xfrm>
            <a:off x="6347509" y="13574373"/>
            <a:ext cx="225748" cy="797093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F4BD735F-44CA-4151-8832-30666E8A3887}"/>
              </a:ext>
            </a:extLst>
          </p:cNvPr>
          <p:cNvSpPr txBox="1"/>
          <p:nvPr/>
        </p:nvSpPr>
        <p:spPr>
          <a:xfrm>
            <a:off x="5129626" y="16353112"/>
            <a:ext cx="13160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class reader to create an environment to encourage a love of reading.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2D97D51-DBD3-4856-BFCA-B7B1737234DD}"/>
              </a:ext>
            </a:extLst>
          </p:cNvPr>
          <p:cNvCxnSpPr>
            <a:cxnSpLocks/>
          </p:cNvCxnSpPr>
          <p:nvPr/>
        </p:nvCxnSpPr>
        <p:spPr>
          <a:xfrm>
            <a:off x="3563758" y="15439108"/>
            <a:ext cx="86090" cy="933683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82E11989-73E3-4B14-B0B5-25498CCEB9D5}"/>
              </a:ext>
            </a:extLst>
          </p:cNvPr>
          <p:cNvSpPr txBox="1"/>
          <p:nvPr/>
        </p:nvSpPr>
        <p:spPr>
          <a:xfrm>
            <a:off x="2968218" y="16359141"/>
            <a:ext cx="1812256" cy="86177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42A1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Poetry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introduction to poetry with a focus on analysing specific words. </a:t>
            </a:r>
            <a:r>
              <a:rPr lang="en-GB" sz="1000" b="1" dirty="0">
                <a:solidFill>
                  <a:srgbClr val="42A1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CAB9E7D-A991-4E59-AE60-44AF07B5FFB7}"/>
              </a:ext>
            </a:extLst>
          </p:cNvPr>
          <p:cNvSpPr/>
          <p:nvPr/>
        </p:nvSpPr>
        <p:spPr>
          <a:xfrm>
            <a:off x="1903118" y="15410112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415A539-C23B-429B-BAF7-C26B6D3D448E}"/>
              </a:ext>
            </a:extLst>
          </p:cNvPr>
          <p:cNvSpPr/>
          <p:nvPr/>
        </p:nvSpPr>
        <p:spPr>
          <a:xfrm>
            <a:off x="2600893" y="1540843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7FD3625-2817-43A8-920D-18BB97410438}"/>
              </a:ext>
            </a:extLst>
          </p:cNvPr>
          <p:cNvSpPr/>
          <p:nvPr/>
        </p:nvSpPr>
        <p:spPr>
          <a:xfrm>
            <a:off x="3326060" y="1540418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00C75A4-7D2D-41B9-8547-90054264CDBD}"/>
              </a:ext>
            </a:extLst>
          </p:cNvPr>
          <p:cNvSpPr/>
          <p:nvPr/>
        </p:nvSpPr>
        <p:spPr>
          <a:xfrm>
            <a:off x="4041808" y="1540418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A5905CB-7E7B-4CFE-A726-7823D6EF67A1}"/>
              </a:ext>
            </a:extLst>
          </p:cNvPr>
          <p:cNvCxnSpPr>
            <a:cxnSpLocks/>
            <a:stCxn id="96" idx="2"/>
          </p:cNvCxnSpPr>
          <p:nvPr/>
        </p:nvCxnSpPr>
        <p:spPr>
          <a:xfrm flipH="1">
            <a:off x="6121270" y="15473615"/>
            <a:ext cx="234324" cy="905199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3B0E7C3F-E253-4BEE-98EF-F463744E975B}"/>
              </a:ext>
            </a:extLst>
          </p:cNvPr>
          <p:cNvSpPr/>
          <p:nvPr/>
        </p:nvSpPr>
        <p:spPr>
          <a:xfrm>
            <a:off x="6158924" y="1540418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4CC9C80-18ED-493C-A233-B761866642E8}"/>
              </a:ext>
            </a:extLst>
          </p:cNvPr>
          <p:cNvSpPr/>
          <p:nvPr/>
        </p:nvSpPr>
        <p:spPr>
          <a:xfrm>
            <a:off x="6862070" y="1540418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4EF9100-9562-490E-A18D-9EA3536DD0A3}"/>
              </a:ext>
            </a:extLst>
          </p:cNvPr>
          <p:cNvSpPr/>
          <p:nvPr/>
        </p:nvSpPr>
        <p:spPr>
          <a:xfrm>
            <a:off x="7487578" y="1540418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D63AAA2-90AC-4A03-82ED-6DAC3BE2B958}"/>
              </a:ext>
            </a:extLst>
          </p:cNvPr>
          <p:cNvCxnSpPr/>
          <p:nvPr/>
        </p:nvCxnSpPr>
        <p:spPr>
          <a:xfrm>
            <a:off x="2968218" y="13034365"/>
            <a:ext cx="0" cy="1056505"/>
          </a:xfrm>
          <a:prstGeom prst="line">
            <a:avLst/>
          </a:prstGeom>
          <a:ln w="38100">
            <a:solidFill>
              <a:srgbClr val="2F72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695F28D5-4EEC-4D82-989D-53F13EE81017}"/>
              </a:ext>
            </a:extLst>
          </p:cNvPr>
          <p:cNvSpPr txBox="1"/>
          <p:nvPr/>
        </p:nvSpPr>
        <p:spPr>
          <a:xfrm>
            <a:off x="846099" y="13331001"/>
            <a:ext cx="1661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Spring Term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Theme: Conflict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5DCE0F3-E8EE-4CE1-BD70-ECCB67D564A8}"/>
              </a:ext>
            </a:extLst>
          </p:cNvPr>
          <p:cNvSpPr/>
          <p:nvPr/>
        </p:nvSpPr>
        <p:spPr>
          <a:xfrm rot="10800000">
            <a:off x="2182180" y="13522136"/>
            <a:ext cx="26064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1082C2-1897-4516-BDD2-3CD293BF7C77}"/>
              </a:ext>
            </a:extLst>
          </p:cNvPr>
          <p:cNvSpPr txBox="1"/>
          <p:nvPr/>
        </p:nvSpPr>
        <p:spPr>
          <a:xfrm>
            <a:off x="3896500" y="13312726"/>
            <a:ext cx="178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Term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Theme: Experiences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256F40D-BDF4-4D29-8E5D-D92E3CD4B011}"/>
              </a:ext>
            </a:extLst>
          </p:cNvPr>
          <p:cNvSpPr/>
          <p:nvPr/>
        </p:nvSpPr>
        <p:spPr>
          <a:xfrm rot="10800000">
            <a:off x="6234043" y="1352318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DC613825-4DFC-496B-96E3-05097375A857}"/>
              </a:ext>
            </a:extLst>
          </p:cNvPr>
          <p:cNvCxnSpPr>
            <a:cxnSpLocks/>
            <a:stCxn id="51" idx="2"/>
            <a:endCxn id="106" idx="0"/>
          </p:cNvCxnSpPr>
          <p:nvPr/>
        </p:nvCxnSpPr>
        <p:spPr>
          <a:xfrm>
            <a:off x="1378125" y="15390659"/>
            <a:ext cx="12873" cy="863454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90AB691F-ABA3-4B13-B6DE-9BA0573AB53C}"/>
              </a:ext>
            </a:extLst>
          </p:cNvPr>
          <p:cNvSpPr txBox="1"/>
          <p:nvPr/>
        </p:nvSpPr>
        <p:spPr>
          <a:xfrm>
            <a:off x="339172" y="16254113"/>
            <a:ext cx="2103648" cy="86177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42A1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 Stories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Looking at analysis in a a slightly longer text with a focus on how to choose language rich quotations. </a:t>
            </a:r>
            <a:r>
              <a:rPr lang="en-GB" sz="1000" b="1" dirty="0">
                <a:solidFill>
                  <a:srgbClr val="42A1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89C4E13-AC2A-4CC5-8843-E26EBA4E0E7F}"/>
              </a:ext>
            </a:extLst>
          </p:cNvPr>
          <p:cNvCxnSpPr>
            <a:cxnSpLocks/>
          </p:cNvCxnSpPr>
          <p:nvPr/>
        </p:nvCxnSpPr>
        <p:spPr>
          <a:xfrm>
            <a:off x="1576767" y="13785772"/>
            <a:ext cx="130855" cy="348413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65F06E78-44AC-4E01-88AA-648840527F65}"/>
              </a:ext>
            </a:extLst>
          </p:cNvPr>
          <p:cNvSpPr txBox="1"/>
          <p:nvPr/>
        </p:nvSpPr>
        <p:spPr>
          <a:xfrm>
            <a:off x="768227" y="14098374"/>
            <a:ext cx="2308235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Drama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 to a drama text with retrieval of descriptive writing and choosing language rich quotations.</a:t>
            </a:r>
            <a:r>
              <a:rPr lang="en-GB" sz="1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D2711F95-6194-459F-813A-086868CB6D67}"/>
              </a:ext>
            </a:extLst>
          </p:cNvPr>
          <p:cNvCxnSpPr>
            <a:cxnSpLocks/>
            <a:stCxn id="58" idx="2"/>
          </p:cNvCxnSpPr>
          <p:nvPr/>
        </p:nvCxnSpPr>
        <p:spPr>
          <a:xfrm>
            <a:off x="3793715" y="13523184"/>
            <a:ext cx="128730" cy="58131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F9198E9E-4635-451D-B96C-ACD581393DF8}"/>
              </a:ext>
            </a:extLst>
          </p:cNvPr>
          <p:cNvSpPr txBox="1"/>
          <p:nvPr/>
        </p:nvSpPr>
        <p:spPr>
          <a:xfrm>
            <a:off x="3241333" y="14104914"/>
            <a:ext cx="1988460" cy="86177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42A1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Non-Fiction Writing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Writing a persuasive speech with a focus on using persuasive techniques. </a:t>
            </a:r>
            <a:r>
              <a:rPr lang="en-GB" sz="1000" b="1" dirty="0">
                <a:solidFill>
                  <a:srgbClr val="42A1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7 Exam.</a:t>
            </a:r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rgbClr val="42A1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2948C8B1-3C73-4A10-BDF9-E92CF76936EC}"/>
              </a:ext>
            </a:extLst>
          </p:cNvPr>
          <p:cNvSpPr txBox="1"/>
          <p:nvPr/>
        </p:nvSpPr>
        <p:spPr>
          <a:xfrm>
            <a:off x="5149139" y="14371466"/>
            <a:ext cx="2848235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Boy 87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study of a longer literary text with a focus on tracking changes in themes and characters.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B2C2BC49-813E-46A0-8369-DDD97CBE37B5}"/>
              </a:ext>
            </a:extLst>
          </p:cNvPr>
          <p:cNvSpPr/>
          <p:nvPr/>
        </p:nvSpPr>
        <p:spPr>
          <a:xfrm rot="6646463">
            <a:off x="9067391" y="12750802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EEE3137-8572-49D0-8297-BBEC9AFD0CB4}"/>
              </a:ext>
            </a:extLst>
          </p:cNvPr>
          <p:cNvSpPr/>
          <p:nvPr/>
        </p:nvSpPr>
        <p:spPr>
          <a:xfrm rot="1264086">
            <a:off x="8316668" y="11737292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C532F8F-697D-4520-A382-E9B0B132C971}"/>
              </a:ext>
            </a:extLst>
          </p:cNvPr>
          <p:cNvSpPr/>
          <p:nvPr/>
        </p:nvSpPr>
        <p:spPr>
          <a:xfrm>
            <a:off x="6369066" y="11640370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B3527DA-E113-4EB1-A399-1B1D0AFD3D8C}"/>
              </a:ext>
            </a:extLst>
          </p:cNvPr>
          <p:cNvSpPr/>
          <p:nvPr/>
        </p:nvSpPr>
        <p:spPr>
          <a:xfrm>
            <a:off x="3010441" y="11655699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6E548635-D77E-4D9B-9FA4-52681527CDD7}"/>
              </a:ext>
            </a:extLst>
          </p:cNvPr>
          <p:cNvSpPr/>
          <p:nvPr/>
        </p:nvSpPr>
        <p:spPr>
          <a:xfrm>
            <a:off x="7386878" y="1821722"/>
            <a:ext cx="1279413" cy="1274457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B9CD82-B1BA-4360-B951-3AD829BCC6AC}"/>
              </a:ext>
            </a:extLst>
          </p:cNvPr>
          <p:cNvSpPr/>
          <p:nvPr/>
        </p:nvSpPr>
        <p:spPr>
          <a:xfrm rot="1620786">
            <a:off x="873100" y="11479049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2BF67A77-DBFB-4C7D-95D4-8C8E8C3A2EF8}"/>
              </a:ext>
            </a:extLst>
          </p:cNvPr>
          <p:cNvSpPr/>
          <p:nvPr/>
        </p:nvSpPr>
        <p:spPr>
          <a:xfrm rot="3645990">
            <a:off x="391803" y="1102776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81EA87ED-3FD3-4A1B-99FE-46BDA8FBC518}"/>
              </a:ext>
            </a:extLst>
          </p:cNvPr>
          <p:cNvSpPr/>
          <p:nvPr/>
        </p:nvSpPr>
        <p:spPr>
          <a:xfrm rot="6955848">
            <a:off x="382683" y="10391262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0C89BAF6-0C3F-4500-B838-E6D743D9BC2A}"/>
              </a:ext>
            </a:extLst>
          </p:cNvPr>
          <p:cNvSpPr/>
          <p:nvPr/>
        </p:nvSpPr>
        <p:spPr>
          <a:xfrm rot="20197808">
            <a:off x="889255" y="9968374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F32BB019-3E4D-4AA8-8B4C-FC5ADC31C215}"/>
              </a:ext>
            </a:extLst>
          </p:cNvPr>
          <p:cNvSpPr/>
          <p:nvPr/>
        </p:nvSpPr>
        <p:spPr>
          <a:xfrm>
            <a:off x="4328190" y="980479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766C5967-A10D-4393-BA5B-1A03DB70E625}"/>
              </a:ext>
            </a:extLst>
          </p:cNvPr>
          <p:cNvSpPr/>
          <p:nvPr/>
        </p:nvSpPr>
        <p:spPr>
          <a:xfrm>
            <a:off x="5093668" y="980479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4145734-7888-476E-8769-5CD622ABE239}"/>
              </a:ext>
            </a:extLst>
          </p:cNvPr>
          <p:cNvSpPr/>
          <p:nvPr/>
        </p:nvSpPr>
        <p:spPr>
          <a:xfrm rot="19243235">
            <a:off x="8842119" y="9386894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5F6E28E-3190-4D75-9A9E-D23CA6E1289A}"/>
              </a:ext>
            </a:extLst>
          </p:cNvPr>
          <p:cNvSpPr/>
          <p:nvPr/>
        </p:nvSpPr>
        <p:spPr>
          <a:xfrm rot="15792159">
            <a:off x="9078539" y="8785439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128B0BE-EFB5-4E78-B359-BC843853587F}"/>
              </a:ext>
            </a:extLst>
          </p:cNvPr>
          <p:cNvSpPr/>
          <p:nvPr/>
        </p:nvSpPr>
        <p:spPr>
          <a:xfrm rot="2269304">
            <a:off x="8667904" y="821357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9C4C54B7-9445-4D23-B2F1-99A1BDAB374D}"/>
              </a:ext>
            </a:extLst>
          </p:cNvPr>
          <p:cNvSpPr/>
          <p:nvPr/>
        </p:nvSpPr>
        <p:spPr>
          <a:xfrm>
            <a:off x="6647721" y="795274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1165B31-C9E6-4564-93D6-17F023FD3F98}"/>
              </a:ext>
            </a:extLst>
          </p:cNvPr>
          <p:cNvSpPr/>
          <p:nvPr/>
        </p:nvSpPr>
        <p:spPr>
          <a:xfrm rot="320349">
            <a:off x="1571332" y="793971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7B4A487-E510-41A1-9503-C180D5678902}"/>
              </a:ext>
            </a:extLst>
          </p:cNvPr>
          <p:cNvSpPr/>
          <p:nvPr/>
        </p:nvSpPr>
        <p:spPr>
          <a:xfrm rot="3156244">
            <a:off x="333719" y="732031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1239F3DD-4698-40BE-AB92-3185D3972DC6}"/>
              </a:ext>
            </a:extLst>
          </p:cNvPr>
          <p:cNvCxnSpPr>
            <a:cxnSpLocks/>
          </p:cNvCxnSpPr>
          <p:nvPr/>
        </p:nvCxnSpPr>
        <p:spPr>
          <a:xfrm>
            <a:off x="6739141" y="11179500"/>
            <a:ext cx="0" cy="984577"/>
          </a:xfrm>
          <a:prstGeom prst="line">
            <a:avLst/>
          </a:prstGeom>
          <a:ln w="38100">
            <a:solidFill>
              <a:srgbClr val="5221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5CCE1F8C-1D4C-4711-BEFC-C8C957619F87}"/>
              </a:ext>
            </a:extLst>
          </p:cNvPr>
          <p:cNvCxnSpPr/>
          <p:nvPr/>
        </p:nvCxnSpPr>
        <p:spPr>
          <a:xfrm>
            <a:off x="3227081" y="11196872"/>
            <a:ext cx="0" cy="1056505"/>
          </a:xfrm>
          <a:prstGeom prst="line">
            <a:avLst/>
          </a:prstGeom>
          <a:ln w="38100">
            <a:solidFill>
              <a:srgbClr val="5221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Box 154">
            <a:extLst>
              <a:ext uri="{FF2B5EF4-FFF2-40B4-BE49-F238E27FC236}">
                <a16:creationId xmlns:a16="http://schemas.microsoft.com/office/drawing/2014/main" id="{77FFFDEE-CF82-497C-B6FE-6FA5DD4BD7E5}"/>
              </a:ext>
            </a:extLst>
          </p:cNvPr>
          <p:cNvSpPr txBox="1"/>
          <p:nvPr/>
        </p:nvSpPr>
        <p:spPr>
          <a:xfrm>
            <a:off x="6566074" y="11474384"/>
            <a:ext cx="2055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Autumn Term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Theme: Environment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A00637E4-E77C-4C43-AEFF-A3B022E2948B}"/>
              </a:ext>
            </a:extLst>
          </p:cNvPr>
          <p:cNvSpPr txBox="1"/>
          <p:nvPr/>
        </p:nvSpPr>
        <p:spPr>
          <a:xfrm>
            <a:off x="3812568" y="11470846"/>
            <a:ext cx="2219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Spring Term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Theme: Imagined Worlds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D476158-E07F-4AB2-A5B3-12482B74B088}"/>
              </a:ext>
            </a:extLst>
          </p:cNvPr>
          <p:cNvSpPr txBox="1"/>
          <p:nvPr/>
        </p:nvSpPr>
        <p:spPr>
          <a:xfrm>
            <a:off x="1185289" y="11434925"/>
            <a:ext cx="178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Term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Theme: Rebellion</a:t>
            </a:r>
          </a:p>
        </p:txBody>
      </p: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586A0046-93FD-4187-B699-CFD0CACAFDE7}"/>
              </a:ext>
            </a:extLst>
          </p:cNvPr>
          <p:cNvCxnSpPr>
            <a:cxnSpLocks/>
          </p:cNvCxnSpPr>
          <p:nvPr/>
        </p:nvCxnSpPr>
        <p:spPr>
          <a:xfrm>
            <a:off x="8825079" y="13297008"/>
            <a:ext cx="242683" cy="531627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4FEB060C-9FF1-49AD-B621-BE95D6287CCD}"/>
              </a:ext>
            </a:extLst>
          </p:cNvPr>
          <p:cNvCxnSpPr>
            <a:cxnSpLocks/>
          </p:cNvCxnSpPr>
          <p:nvPr/>
        </p:nvCxnSpPr>
        <p:spPr>
          <a:xfrm flipH="1">
            <a:off x="8150398" y="11802041"/>
            <a:ext cx="390064" cy="413268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21EC1D2C-D9A5-4A2F-8E0D-284C62131C0D}"/>
              </a:ext>
            </a:extLst>
          </p:cNvPr>
          <p:cNvSpPr txBox="1"/>
          <p:nvPr/>
        </p:nvSpPr>
        <p:spPr>
          <a:xfrm>
            <a:off x="6369066" y="12115024"/>
            <a:ext cx="2146882" cy="86177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7540D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Non-Fiction Writing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persuasive letter for a charity. A focus on adding detail to points and using emotive language. </a:t>
            </a:r>
            <a:r>
              <a:rPr lang="en-GB" sz="1000" b="1" dirty="0">
                <a:solidFill>
                  <a:srgbClr val="7540D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FF3549B0-7158-1F92-43AD-0EA58BA38A8C}"/>
              </a:ext>
            </a:extLst>
          </p:cNvPr>
          <p:cNvCxnSpPr>
            <a:cxnSpLocks/>
          </p:cNvCxnSpPr>
          <p:nvPr/>
        </p:nvCxnSpPr>
        <p:spPr>
          <a:xfrm>
            <a:off x="5788143" y="11958145"/>
            <a:ext cx="83575" cy="259564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>
            <a:extLst>
              <a:ext uri="{FF2B5EF4-FFF2-40B4-BE49-F238E27FC236}">
                <a16:creationId xmlns:a16="http://schemas.microsoft.com/office/drawing/2014/main" id="{5BB3500F-B4D0-000A-C88C-2B9FBFA8AAA7}"/>
              </a:ext>
            </a:extLst>
          </p:cNvPr>
          <p:cNvSpPr txBox="1"/>
          <p:nvPr/>
        </p:nvSpPr>
        <p:spPr>
          <a:xfrm>
            <a:off x="4863992" y="12210628"/>
            <a:ext cx="1527865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Shakespeare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 to Shakespeare focusing on understanding context and the globe theatre.</a:t>
            </a:r>
            <a:endParaRPr lang="en-GB" sz="10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126D26B-6BA5-26C0-4E25-9BB65D11A680}"/>
              </a:ext>
            </a:extLst>
          </p:cNvPr>
          <p:cNvCxnSpPr>
            <a:cxnSpLocks/>
          </p:cNvCxnSpPr>
          <p:nvPr/>
        </p:nvCxnSpPr>
        <p:spPr>
          <a:xfrm>
            <a:off x="3828692" y="11684464"/>
            <a:ext cx="19890" cy="488083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DA3C8DC-041E-5647-AA72-747AC21AFACC}"/>
              </a:ext>
            </a:extLst>
          </p:cNvPr>
          <p:cNvSpPr txBox="1"/>
          <p:nvPr/>
        </p:nvSpPr>
        <p:spPr>
          <a:xfrm>
            <a:off x="3115402" y="12172547"/>
            <a:ext cx="1691525" cy="101566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7540D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Fiction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Reading fiction extracts focusing on choosing language rich quotes in an unseen text. </a:t>
            </a:r>
            <a:r>
              <a:rPr lang="en-GB" sz="1000" b="1" dirty="0">
                <a:solidFill>
                  <a:srgbClr val="7540D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C6A229AC-91AE-5CD6-9C85-0951F30A9BEB}"/>
              </a:ext>
            </a:extLst>
          </p:cNvPr>
          <p:cNvCxnSpPr>
            <a:cxnSpLocks/>
          </p:cNvCxnSpPr>
          <p:nvPr/>
        </p:nvCxnSpPr>
        <p:spPr>
          <a:xfrm flipH="1">
            <a:off x="2678264" y="11707228"/>
            <a:ext cx="390851" cy="444302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F49F983E-3898-DAFC-9C3C-34FB044E9346}"/>
              </a:ext>
            </a:extLst>
          </p:cNvPr>
          <p:cNvCxnSpPr>
            <a:cxnSpLocks/>
            <a:endCxn id="163" idx="0"/>
          </p:cNvCxnSpPr>
          <p:nvPr/>
        </p:nvCxnSpPr>
        <p:spPr>
          <a:xfrm flipH="1">
            <a:off x="696437" y="11512884"/>
            <a:ext cx="296653" cy="55314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F4CE6B47-22F1-DAC1-524B-56B9B09DF0EF}"/>
              </a:ext>
            </a:extLst>
          </p:cNvPr>
          <p:cNvSpPr txBox="1"/>
          <p:nvPr/>
        </p:nvSpPr>
        <p:spPr>
          <a:xfrm>
            <a:off x="67777" y="12066029"/>
            <a:ext cx="1257319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Prose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introduction to analysing longer prose texts. A focus on how characters change.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9BA4D3E4-2BE6-3180-0623-359EDB0F1054}"/>
              </a:ext>
            </a:extLst>
          </p:cNvPr>
          <p:cNvSpPr/>
          <p:nvPr/>
        </p:nvSpPr>
        <p:spPr>
          <a:xfrm rot="7171545">
            <a:off x="295631" y="671185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77322009-92BF-02C9-3692-4E1F43477130}"/>
              </a:ext>
            </a:extLst>
          </p:cNvPr>
          <p:cNvSpPr/>
          <p:nvPr/>
        </p:nvSpPr>
        <p:spPr>
          <a:xfrm rot="19946007">
            <a:off x="804493" y="624040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75DDED4-3F22-52A5-3BB4-4CA29C19FA52}"/>
              </a:ext>
            </a:extLst>
          </p:cNvPr>
          <p:cNvSpPr/>
          <p:nvPr/>
        </p:nvSpPr>
        <p:spPr>
          <a:xfrm>
            <a:off x="1541634" y="6077242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9D5B1D42-3D75-5341-7FDA-C58BA5AC15CA}"/>
              </a:ext>
            </a:extLst>
          </p:cNvPr>
          <p:cNvSpPr/>
          <p:nvPr/>
        </p:nvSpPr>
        <p:spPr>
          <a:xfrm>
            <a:off x="2296458" y="608812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096323E5-F23D-C52B-147B-129BBA02A78F}"/>
              </a:ext>
            </a:extLst>
          </p:cNvPr>
          <p:cNvSpPr/>
          <p:nvPr/>
        </p:nvSpPr>
        <p:spPr>
          <a:xfrm>
            <a:off x="3095861" y="6085322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568FDB4D-2547-09BC-BB6E-D4BD026E2CE4}"/>
              </a:ext>
            </a:extLst>
          </p:cNvPr>
          <p:cNvSpPr/>
          <p:nvPr/>
        </p:nvSpPr>
        <p:spPr>
          <a:xfrm>
            <a:off x="4753390" y="6072424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6730A6A1-8F61-B1C6-5C39-A26187CDA365}"/>
              </a:ext>
            </a:extLst>
          </p:cNvPr>
          <p:cNvSpPr/>
          <p:nvPr/>
        </p:nvSpPr>
        <p:spPr>
          <a:xfrm>
            <a:off x="3941273" y="6072424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7D427870-3361-D4AD-FC03-C5DCCDFCD085}"/>
              </a:ext>
            </a:extLst>
          </p:cNvPr>
          <p:cNvSpPr txBox="1"/>
          <p:nvPr/>
        </p:nvSpPr>
        <p:spPr>
          <a:xfrm>
            <a:off x="2689801" y="9564728"/>
            <a:ext cx="2055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Autumn Term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Theme: Crime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33F8BC86-275B-F0F6-4C46-6013F37205AA}"/>
              </a:ext>
            </a:extLst>
          </p:cNvPr>
          <p:cNvSpPr txBox="1"/>
          <p:nvPr/>
        </p:nvSpPr>
        <p:spPr>
          <a:xfrm>
            <a:off x="7052508" y="7734240"/>
            <a:ext cx="1391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Term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Theme: Voices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FFF7BEA-6650-002D-CA52-F5C5489EDAE1}"/>
              </a:ext>
            </a:extLst>
          </p:cNvPr>
          <p:cNvSpPr txBox="1"/>
          <p:nvPr/>
        </p:nvSpPr>
        <p:spPr>
          <a:xfrm>
            <a:off x="6201303" y="9593034"/>
            <a:ext cx="1949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Spring Term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Theme: Relationships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F3064B15-D7BD-CD0A-551D-17716F147A6F}"/>
              </a:ext>
            </a:extLst>
          </p:cNvPr>
          <p:cNvSpPr/>
          <p:nvPr/>
        </p:nvSpPr>
        <p:spPr>
          <a:xfrm>
            <a:off x="5893238" y="795274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046BBA82-BA0E-E7BB-70BA-4282570B52BE}"/>
              </a:ext>
            </a:extLst>
          </p:cNvPr>
          <p:cNvCxnSpPr>
            <a:cxnSpLocks/>
          </p:cNvCxnSpPr>
          <p:nvPr/>
        </p:nvCxnSpPr>
        <p:spPr>
          <a:xfrm>
            <a:off x="2957060" y="9835574"/>
            <a:ext cx="10161" cy="500388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0E6CF61B-1913-26C6-2863-5F6526BFC203}"/>
              </a:ext>
            </a:extLst>
          </p:cNvPr>
          <p:cNvCxnSpPr>
            <a:cxnSpLocks/>
          </p:cNvCxnSpPr>
          <p:nvPr/>
        </p:nvCxnSpPr>
        <p:spPr>
          <a:xfrm>
            <a:off x="4632080" y="9877387"/>
            <a:ext cx="0" cy="383133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TextBox 187">
            <a:extLst>
              <a:ext uri="{FF2B5EF4-FFF2-40B4-BE49-F238E27FC236}">
                <a16:creationId xmlns:a16="http://schemas.microsoft.com/office/drawing/2014/main" id="{0F82C20F-8E3B-4F47-8B21-67F18EA154CE}"/>
              </a:ext>
            </a:extLst>
          </p:cNvPr>
          <p:cNvSpPr txBox="1"/>
          <p:nvPr/>
        </p:nvSpPr>
        <p:spPr>
          <a:xfrm>
            <a:off x="6084452" y="10224751"/>
            <a:ext cx="1850654" cy="8617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Shakespeare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Retrieval of context work from year 8. Focusing on longer scenes and analysing themes. </a:t>
            </a:r>
            <a:r>
              <a:rPr lang="en-GB" sz="1000" b="1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052F05F7-F37B-440C-CD6A-9EE3EE749C2B}"/>
              </a:ext>
            </a:extLst>
          </p:cNvPr>
          <p:cNvSpPr txBox="1"/>
          <p:nvPr/>
        </p:nvSpPr>
        <p:spPr>
          <a:xfrm>
            <a:off x="6600873" y="8412778"/>
            <a:ext cx="1823723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Unseen Poetry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 to approaching an unseen poem and analysing poetic structure. </a:t>
            </a:r>
            <a:r>
              <a:rPr lang="en-GB" sz="1000" b="1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9 Exam. Assessed Work.</a:t>
            </a: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E94B17B5-12E7-680A-9EA4-64E84ACF65B9}"/>
              </a:ext>
            </a:extLst>
          </p:cNvPr>
          <p:cNvCxnSpPr>
            <a:cxnSpLocks/>
          </p:cNvCxnSpPr>
          <p:nvPr/>
        </p:nvCxnSpPr>
        <p:spPr>
          <a:xfrm>
            <a:off x="8715753" y="9073242"/>
            <a:ext cx="640987" cy="761658"/>
          </a:xfrm>
          <a:prstGeom prst="line">
            <a:avLst/>
          </a:prstGeom>
          <a:ln w="38100">
            <a:solidFill>
              <a:srgbClr val="EA1E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ACC891A5-7CC0-EFAE-AEE2-5CE44EC76F61}"/>
              </a:ext>
            </a:extLst>
          </p:cNvPr>
          <p:cNvCxnSpPr>
            <a:cxnSpLocks/>
            <a:stCxn id="112" idx="2"/>
          </p:cNvCxnSpPr>
          <p:nvPr/>
        </p:nvCxnSpPr>
        <p:spPr>
          <a:xfrm flipH="1">
            <a:off x="8397245" y="8275707"/>
            <a:ext cx="446042" cy="385842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id="{63D88541-7E8C-5296-771E-CA2524160E8A}"/>
              </a:ext>
            </a:extLst>
          </p:cNvPr>
          <p:cNvSpPr txBox="1"/>
          <p:nvPr/>
        </p:nvSpPr>
        <p:spPr>
          <a:xfrm>
            <a:off x="7922530" y="10174440"/>
            <a:ext cx="1841513" cy="101566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Non-Fiction Writing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Retrieval of structural techniques and applying them to a non-fiction article. Using discourse markers. </a:t>
            </a:r>
            <a:r>
              <a:rPr lang="en-GB" sz="1000" b="1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23F3A348-06ED-D11F-889E-D27CD2487C1F}"/>
              </a:ext>
            </a:extLst>
          </p:cNvPr>
          <p:cNvSpPr txBox="1"/>
          <p:nvPr/>
        </p:nvSpPr>
        <p:spPr>
          <a:xfrm>
            <a:off x="3874002" y="10270021"/>
            <a:ext cx="1998731" cy="8617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</a:t>
            </a:r>
            <a:r>
              <a:rPr lang="en-GB" sz="1000" b="1" u="sng" baseline="30000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1000" b="1" u="sng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Century Prose Reading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Continuing studying prose texts. Retrieval of choosing language rich quotes and introducing 19</a:t>
            </a:r>
            <a:r>
              <a:rPr lang="en-GB" sz="1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century vocabulary.</a:t>
            </a:r>
            <a:r>
              <a:rPr lang="en-GB" sz="1000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sz="1000" b="1" dirty="0">
              <a:solidFill>
                <a:srgbClr val="EC367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37EB2A9B-EE79-07C1-8F2E-9143DCC888DF}"/>
              </a:ext>
            </a:extLst>
          </p:cNvPr>
          <p:cNvCxnSpPr>
            <a:cxnSpLocks/>
          </p:cNvCxnSpPr>
          <p:nvPr/>
        </p:nvCxnSpPr>
        <p:spPr>
          <a:xfrm flipH="1">
            <a:off x="6010798" y="8022170"/>
            <a:ext cx="67240" cy="375818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3" name="Rectangle 212">
            <a:extLst>
              <a:ext uri="{FF2B5EF4-FFF2-40B4-BE49-F238E27FC236}">
                <a16:creationId xmlns:a16="http://schemas.microsoft.com/office/drawing/2014/main" id="{8062C3E9-CF86-6D1D-261E-D9CAAA9B7629}"/>
              </a:ext>
            </a:extLst>
          </p:cNvPr>
          <p:cNvSpPr/>
          <p:nvPr/>
        </p:nvSpPr>
        <p:spPr>
          <a:xfrm>
            <a:off x="5152153" y="795442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4B884F8C-88A1-1F0C-4CCE-D56A5B7C34B2}"/>
              </a:ext>
            </a:extLst>
          </p:cNvPr>
          <p:cNvSpPr/>
          <p:nvPr/>
        </p:nvSpPr>
        <p:spPr>
          <a:xfrm>
            <a:off x="4387134" y="7937564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DB0FD6F9-BD6A-EE0C-8FE7-8C882BD8E1BD}"/>
              </a:ext>
            </a:extLst>
          </p:cNvPr>
          <p:cNvCxnSpPr>
            <a:cxnSpLocks/>
            <a:endCxn id="198" idx="0"/>
          </p:cNvCxnSpPr>
          <p:nvPr/>
        </p:nvCxnSpPr>
        <p:spPr>
          <a:xfrm>
            <a:off x="8751217" y="9741489"/>
            <a:ext cx="92070" cy="432951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BC6844E-FD8B-4C76-8C8B-86A9C2D973BC}"/>
              </a:ext>
            </a:extLst>
          </p:cNvPr>
          <p:cNvSpPr/>
          <p:nvPr/>
        </p:nvSpPr>
        <p:spPr>
          <a:xfrm rot="20789464">
            <a:off x="8200575" y="9741932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15B1EF2B-0D84-74AC-4B7F-A9DEB59953CF}"/>
              </a:ext>
            </a:extLst>
          </p:cNvPr>
          <p:cNvCxnSpPr>
            <a:cxnSpLocks/>
          </p:cNvCxnSpPr>
          <p:nvPr/>
        </p:nvCxnSpPr>
        <p:spPr>
          <a:xfrm>
            <a:off x="6216398" y="9817159"/>
            <a:ext cx="175459" cy="41676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B83DBA7-63C5-4B83-ABE9-6EFFCA42A8BC}"/>
              </a:ext>
            </a:extLst>
          </p:cNvPr>
          <p:cNvSpPr/>
          <p:nvPr/>
        </p:nvSpPr>
        <p:spPr>
          <a:xfrm>
            <a:off x="5859146" y="980479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60A3B276-48B4-83EA-64A0-9757196BCF20}"/>
              </a:ext>
            </a:extLst>
          </p:cNvPr>
          <p:cNvCxnSpPr/>
          <p:nvPr/>
        </p:nvCxnSpPr>
        <p:spPr>
          <a:xfrm>
            <a:off x="5975355" y="9270224"/>
            <a:ext cx="0" cy="1056505"/>
          </a:xfrm>
          <a:prstGeom prst="line">
            <a:avLst/>
          </a:prstGeom>
          <a:ln w="38100">
            <a:solidFill>
              <a:srgbClr val="EA1E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0" name="TextBox 209">
            <a:extLst>
              <a:ext uri="{FF2B5EF4-FFF2-40B4-BE49-F238E27FC236}">
                <a16:creationId xmlns:a16="http://schemas.microsoft.com/office/drawing/2014/main" id="{46096FA4-59AD-05AD-B15F-66B932A0EDA6}"/>
              </a:ext>
            </a:extLst>
          </p:cNvPr>
          <p:cNvSpPr txBox="1"/>
          <p:nvPr/>
        </p:nvSpPr>
        <p:spPr>
          <a:xfrm>
            <a:off x="4643177" y="8406168"/>
            <a:ext cx="1805621" cy="8617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GCSE Spoken Language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Retrieval of oracy and speech writing. Requirement of GCSE English Language. </a:t>
            </a:r>
            <a:r>
              <a:rPr lang="en-GB" sz="1000" b="1" dirty="0">
                <a:solidFill>
                  <a:srgbClr val="EC367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E179A923-3C61-DC41-2A6E-C1DB9BD48050}"/>
              </a:ext>
            </a:extLst>
          </p:cNvPr>
          <p:cNvSpPr/>
          <p:nvPr/>
        </p:nvSpPr>
        <p:spPr>
          <a:xfrm>
            <a:off x="5555175" y="606421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75EBFA51-8824-74B3-F66B-FDA818C5DD5B}"/>
              </a:ext>
            </a:extLst>
          </p:cNvPr>
          <p:cNvSpPr/>
          <p:nvPr/>
        </p:nvSpPr>
        <p:spPr>
          <a:xfrm>
            <a:off x="7175849" y="6072423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93164F31-AC08-42B8-E27C-E195AAD41E83}"/>
              </a:ext>
            </a:extLst>
          </p:cNvPr>
          <p:cNvCxnSpPr>
            <a:cxnSpLocks/>
          </p:cNvCxnSpPr>
          <p:nvPr/>
        </p:nvCxnSpPr>
        <p:spPr>
          <a:xfrm>
            <a:off x="2428920" y="7962831"/>
            <a:ext cx="64208" cy="696941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AB4DA7C-50DE-48FD-B5E3-DA9113E5D9E9}"/>
              </a:ext>
            </a:extLst>
          </p:cNvPr>
          <p:cNvSpPr/>
          <p:nvPr/>
        </p:nvSpPr>
        <p:spPr>
          <a:xfrm rot="9020693">
            <a:off x="8638897" y="13262830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5972C414-27A8-4572-B538-AB77D3178785}"/>
              </a:ext>
            </a:extLst>
          </p:cNvPr>
          <p:cNvSpPr/>
          <p:nvPr/>
        </p:nvSpPr>
        <p:spPr>
          <a:xfrm>
            <a:off x="3732019" y="1166560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18084C1-219E-4AF5-9F20-6626F2CFFF96}"/>
              </a:ext>
            </a:extLst>
          </p:cNvPr>
          <p:cNvSpPr/>
          <p:nvPr/>
        </p:nvSpPr>
        <p:spPr>
          <a:xfrm rot="10800000">
            <a:off x="3597045" y="1352318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C28C0F9A-5D7B-10D9-9234-69E328B82132}"/>
              </a:ext>
            </a:extLst>
          </p:cNvPr>
          <p:cNvSpPr txBox="1"/>
          <p:nvPr/>
        </p:nvSpPr>
        <p:spPr>
          <a:xfrm>
            <a:off x="1308261" y="6655667"/>
            <a:ext cx="2244515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Literature Paper 1 Section B: 19</a:t>
            </a:r>
            <a:r>
              <a:rPr lang="en-GB" sz="1000" b="1" u="sng" baseline="30000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1000" b="1" u="sng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Century Novel </a:t>
            </a:r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analysis of writers’ methods and consider the influence of 19</a:t>
            </a:r>
            <a:r>
              <a:rPr lang="en-GB" sz="1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century contexts. </a:t>
            </a:r>
            <a:r>
              <a:rPr lang="en-GB" sz="1000" b="1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415" name="Doughnut 414">
            <a:extLst>
              <a:ext uri="{FF2B5EF4-FFF2-40B4-BE49-F238E27FC236}">
                <a16:creationId xmlns:a16="http://schemas.microsoft.com/office/drawing/2014/main" id="{99E9532B-3D70-D26F-D8F2-B09901DBDED8}"/>
              </a:ext>
            </a:extLst>
          </p:cNvPr>
          <p:cNvSpPr/>
          <p:nvPr/>
        </p:nvSpPr>
        <p:spPr>
          <a:xfrm>
            <a:off x="1096240" y="9126970"/>
            <a:ext cx="1318053" cy="1350447"/>
          </a:xfrm>
          <a:prstGeom prst="donut">
            <a:avLst>
              <a:gd name="adj" fmla="val 14414"/>
            </a:avLst>
          </a:prstGeom>
          <a:solidFill>
            <a:srgbClr val="EC367B"/>
          </a:solidFill>
          <a:ln>
            <a:noFill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2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239" name="Straight Arrow Connector 238">
            <a:extLst>
              <a:ext uri="{FF2B5EF4-FFF2-40B4-BE49-F238E27FC236}">
                <a16:creationId xmlns:a16="http://schemas.microsoft.com/office/drawing/2014/main" id="{4AC412A9-2B06-7A73-6943-1A2AC4C2B704}"/>
              </a:ext>
            </a:extLst>
          </p:cNvPr>
          <p:cNvCxnSpPr>
            <a:cxnSpLocks/>
          </p:cNvCxnSpPr>
          <p:nvPr/>
        </p:nvCxnSpPr>
        <p:spPr>
          <a:xfrm flipH="1">
            <a:off x="691725" y="7727523"/>
            <a:ext cx="50756" cy="519198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321D2DA-433A-4988-A658-E51F1EC28FE2}"/>
              </a:ext>
            </a:extLst>
          </p:cNvPr>
          <p:cNvSpPr/>
          <p:nvPr/>
        </p:nvSpPr>
        <p:spPr>
          <a:xfrm rot="1498440">
            <a:off x="873100" y="7772350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98E024E-9970-41D1-8675-85F78E26341A}"/>
              </a:ext>
            </a:extLst>
          </p:cNvPr>
          <p:cNvSpPr/>
          <p:nvPr/>
        </p:nvSpPr>
        <p:spPr>
          <a:xfrm>
            <a:off x="2263432" y="7936555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241" name="Straight Arrow Connector 240">
            <a:extLst>
              <a:ext uri="{FF2B5EF4-FFF2-40B4-BE49-F238E27FC236}">
                <a16:creationId xmlns:a16="http://schemas.microsoft.com/office/drawing/2014/main" id="{DE6B9864-709A-201E-12E6-6DD084EFC8C1}"/>
              </a:ext>
            </a:extLst>
          </p:cNvPr>
          <p:cNvCxnSpPr>
            <a:cxnSpLocks/>
          </p:cNvCxnSpPr>
          <p:nvPr/>
        </p:nvCxnSpPr>
        <p:spPr>
          <a:xfrm flipH="1">
            <a:off x="2937573" y="7915863"/>
            <a:ext cx="316576" cy="42203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3" name="TextBox 242">
            <a:extLst>
              <a:ext uri="{FF2B5EF4-FFF2-40B4-BE49-F238E27FC236}">
                <a16:creationId xmlns:a16="http://schemas.microsoft.com/office/drawing/2014/main" id="{9EC5877B-6C53-2B15-D27C-1F279B1E1D92}"/>
              </a:ext>
            </a:extLst>
          </p:cNvPr>
          <p:cNvSpPr txBox="1"/>
          <p:nvPr/>
        </p:nvSpPr>
        <p:spPr>
          <a:xfrm>
            <a:off x="2372466" y="8300017"/>
            <a:ext cx="1097051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GCSE course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096645DF-1A06-1A70-3E86-6B5AEDBB43A5}"/>
              </a:ext>
            </a:extLst>
          </p:cNvPr>
          <p:cNvSpPr/>
          <p:nvPr/>
        </p:nvSpPr>
        <p:spPr>
          <a:xfrm>
            <a:off x="3011974" y="7926950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449" name="Doughnut 448">
            <a:extLst>
              <a:ext uri="{FF2B5EF4-FFF2-40B4-BE49-F238E27FC236}">
                <a16:creationId xmlns:a16="http://schemas.microsoft.com/office/drawing/2014/main" id="{DEF22170-7559-0BF2-32B5-AF9FD337EB3F}"/>
              </a:ext>
            </a:extLst>
          </p:cNvPr>
          <p:cNvSpPr/>
          <p:nvPr/>
        </p:nvSpPr>
        <p:spPr>
          <a:xfrm>
            <a:off x="3282249" y="7277523"/>
            <a:ext cx="1318053" cy="1350447"/>
          </a:xfrm>
          <a:prstGeom prst="donut">
            <a:avLst>
              <a:gd name="adj" fmla="val 14414"/>
            </a:avLst>
          </a:prstGeom>
          <a:solidFill>
            <a:srgbClr val="8EC63F"/>
          </a:solidFill>
          <a:ln>
            <a:noFill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200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249" name="Straight Arrow Connector 248">
            <a:extLst>
              <a:ext uri="{FF2B5EF4-FFF2-40B4-BE49-F238E27FC236}">
                <a16:creationId xmlns:a16="http://schemas.microsoft.com/office/drawing/2014/main" id="{36679A0E-7131-DBFA-4A10-06557D7083AD}"/>
              </a:ext>
            </a:extLst>
          </p:cNvPr>
          <p:cNvCxnSpPr>
            <a:cxnSpLocks/>
          </p:cNvCxnSpPr>
          <p:nvPr/>
        </p:nvCxnSpPr>
        <p:spPr>
          <a:xfrm>
            <a:off x="2136382" y="6186844"/>
            <a:ext cx="248678" cy="513461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2" name="TextBox 251">
            <a:extLst>
              <a:ext uri="{FF2B5EF4-FFF2-40B4-BE49-F238E27FC236}">
                <a16:creationId xmlns:a16="http://schemas.microsoft.com/office/drawing/2014/main" id="{6656B602-AA13-6F48-1CA2-52E5F542EB97}"/>
              </a:ext>
            </a:extLst>
          </p:cNvPr>
          <p:cNvSpPr txBox="1"/>
          <p:nvPr/>
        </p:nvSpPr>
        <p:spPr>
          <a:xfrm>
            <a:off x="3922445" y="6517487"/>
            <a:ext cx="2386048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Literature Paper 2 </a:t>
            </a:r>
          </a:p>
          <a:p>
            <a:pPr algn="ctr"/>
            <a:r>
              <a:rPr lang="en-GB" sz="1000" b="1" u="sng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Section B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Poetry. Builds on work from KS3 and develops interpretation skills using context and linking to ‘big ideas’. </a:t>
            </a:r>
            <a:r>
              <a:rPr lang="en-GB" sz="1000" b="1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35BD5BB8-CA42-B384-BFC2-AD72167361B4}"/>
              </a:ext>
            </a:extLst>
          </p:cNvPr>
          <p:cNvCxnSpPr>
            <a:cxnSpLocks/>
          </p:cNvCxnSpPr>
          <p:nvPr/>
        </p:nvCxnSpPr>
        <p:spPr>
          <a:xfrm>
            <a:off x="4653954" y="6229917"/>
            <a:ext cx="161335" cy="29498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5" name="TextBox 254">
            <a:extLst>
              <a:ext uri="{FF2B5EF4-FFF2-40B4-BE49-F238E27FC236}">
                <a16:creationId xmlns:a16="http://schemas.microsoft.com/office/drawing/2014/main" id="{C6D27F63-DAB4-F77F-D5F6-3E1677C853BF}"/>
              </a:ext>
            </a:extLst>
          </p:cNvPr>
          <p:cNvSpPr txBox="1"/>
          <p:nvPr/>
        </p:nvSpPr>
        <p:spPr>
          <a:xfrm>
            <a:off x="3222227" y="2834019"/>
            <a:ext cx="1925867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F3953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Literature Paper 2 Section C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Unseen Poetry. Builds on analytical work from KS3 and develops comparison skills.</a:t>
            </a:r>
            <a:r>
              <a:rPr lang="en-GB" sz="1000" b="1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rgbClr val="F3953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cxnSp>
        <p:nvCxnSpPr>
          <p:cNvPr id="256" name="Straight Arrow Connector 255">
            <a:extLst>
              <a:ext uri="{FF2B5EF4-FFF2-40B4-BE49-F238E27FC236}">
                <a16:creationId xmlns:a16="http://schemas.microsoft.com/office/drawing/2014/main" id="{39811070-6FBB-D316-E0D3-63091E235B8A}"/>
              </a:ext>
            </a:extLst>
          </p:cNvPr>
          <p:cNvCxnSpPr>
            <a:cxnSpLocks/>
          </p:cNvCxnSpPr>
          <p:nvPr/>
        </p:nvCxnSpPr>
        <p:spPr>
          <a:xfrm>
            <a:off x="6454668" y="6109028"/>
            <a:ext cx="62263" cy="46923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4" name="Rectangle 223">
            <a:extLst>
              <a:ext uri="{FF2B5EF4-FFF2-40B4-BE49-F238E27FC236}">
                <a16:creationId xmlns:a16="http://schemas.microsoft.com/office/drawing/2014/main" id="{3D0A0209-6B2B-9C99-FB61-B9C249A77313}"/>
              </a:ext>
            </a:extLst>
          </p:cNvPr>
          <p:cNvSpPr/>
          <p:nvPr/>
        </p:nvSpPr>
        <p:spPr>
          <a:xfrm>
            <a:off x="6370007" y="606926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0C2D4202-91C7-1C18-C6EC-74CAC6757C3E}"/>
              </a:ext>
            </a:extLst>
          </p:cNvPr>
          <p:cNvSpPr/>
          <p:nvPr/>
        </p:nvSpPr>
        <p:spPr>
          <a:xfrm rot="19920536">
            <a:off x="8653288" y="5866681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5F2C3D88-686B-8AD1-C1EE-1D335BCE7BA1}"/>
              </a:ext>
            </a:extLst>
          </p:cNvPr>
          <p:cNvSpPr/>
          <p:nvPr/>
        </p:nvSpPr>
        <p:spPr>
          <a:xfrm rot="17824904">
            <a:off x="9118789" y="534167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F38F4F49-9EEC-5C11-4DB8-6FB1B1D1C53F}"/>
              </a:ext>
            </a:extLst>
          </p:cNvPr>
          <p:cNvSpPr/>
          <p:nvPr/>
        </p:nvSpPr>
        <p:spPr>
          <a:xfrm rot="1145688">
            <a:off x="8410906" y="435822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27E0364C-7CE0-2765-9A83-25D37FCC4361}"/>
              </a:ext>
            </a:extLst>
          </p:cNvPr>
          <p:cNvSpPr txBox="1"/>
          <p:nvPr/>
        </p:nvSpPr>
        <p:spPr>
          <a:xfrm>
            <a:off x="3641295" y="4854420"/>
            <a:ext cx="2477636" cy="8617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F3953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Literature Paper 1 Section A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Macbeth. Builds on contextual work and language analysis from KS3 and focuses on making connection across the whole text. </a:t>
            </a:r>
            <a:r>
              <a:rPr lang="en-GB" sz="1000" b="1" dirty="0">
                <a:solidFill>
                  <a:srgbClr val="F3953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A59FB915-C8FD-EE4E-19A4-EE0322B1311C}"/>
              </a:ext>
            </a:extLst>
          </p:cNvPr>
          <p:cNvSpPr/>
          <p:nvPr/>
        </p:nvSpPr>
        <p:spPr>
          <a:xfrm>
            <a:off x="7701784" y="4214202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0722AB95-0124-E8C8-BD46-1BB68C426AFE}"/>
              </a:ext>
            </a:extLst>
          </p:cNvPr>
          <p:cNvSpPr/>
          <p:nvPr/>
        </p:nvSpPr>
        <p:spPr>
          <a:xfrm>
            <a:off x="6952311" y="4218113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434" name="Doughnut 433">
            <a:extLst>
              <a:ext uri="{FF2B5EF4-FFF2-40B4-BE49-F238E27FC236}">
                <a16:creationId xmlns:a16="http://schemas.microsoft.com/office/drawing/2014/main" id="{6FBA615F-829A-67EF-D26A-3C8C8153F3BE}"/>
              </a:ext>
            </a:extLst>
          </p:cNvPr>
          <p:cNvSpPr/>
          <p:nvPr/>
        </p:nvSpPr>
        <p:spPr>
          <a:xfrm>
            <a:off x="5893240" y="3577606"/>
            <a:ext cx="1318053" cy="1350447"/>
          </a:xfrm>
          <a:prstGeom prst="donut">
            <a:avLst>
              <a:gd name="adj" fmla="val 14414"/>
            </a:avLst>
          </a:prstGeom>
          <a:solidFill>
            <a:srgbClr val="F3953D"/>
          </a:solidFill>
          <a:ln>
            <a:noFill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200" dirty="0">
                <a:solidFill>
                  <a:schemeClr val="tx1"/>
                </a:solidFill>
              </a:rPr>
              <a:t>11</a:t>
            </a:r>
          </a:p>
        </p:txBody>
      </p:sp>
      <p:cxnSp>
        <p:nvCxnSpPr>
          <p:cNvPr id="267" name="Straight Arrow Connector 266">
            <a:extLst>
              <a:ext uri="{FF2B5EF4-FFF2-40B4-BE49-F238E27FC236}">
                <a16:creationId xmlns:a16="http://schemas.microsoft.com/office/drawing/2014/main" id="{17A4C06B-A56B-4CC4-1E9B-77BA44876006}"/>
              </a:ext>
            </a:extLst>
          </p:cNvPr>
          <p:cNvCxnSpPr>
            <a:cxnSpLocks/>
          </p:cNvCxnSpPr>
          <p:nvPr/>
        </p:nvCxnSpPr>
        <p:spPr>
          <a:xfrm>
            <a:off x="7708728" y="6186765"/>
            <a:ext cx="183957" cy="42393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8" name="Rectangle 257">
            <a:extLst>
              <a:ext uri="{FF2B5EF4-FFF2-40B4-BE49-F238E27FC236}">
                <a16:creationId xmlns:a16="http://schemas.microsoft.com/office/drawing/2014/main" id="{DC2B34AF-B012-25C6-6D8F-C7AC046FACF4}"/>
              </a:ext>
            </a:extLst>
          </p:cNvPr>
          <p:cNvSpPr/>
          <p:nvPr/>
        </p:nvSpPr>
        <p:spPr>
          <a:xfrm rot="21339343">
            <a:off x="7966116" y="605762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B619F0AC-5C3C-5185-5792-DD901185042D}"/>
              </a:ext>
            </a:extLst>
          </p:cNvPr>
          <p:cNvSpPr/>
          <p:nvPr/>
        </p:nvSpPr>
        <p:spPr>
          <a:xfrm rot="3154704">
            <a:off x="8982273" y="4735785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E8F0A1FE-F6D1-71F2-D6AF-23939307EA63}"/>
              </a:ext>
            </a:extLst>
          </p:cNvPr>
          <p:cNvSpPr/>
          <p:nvPr/>
        </p:nvSpPr>
        <p:spPr>
          <a:xfrm>
            <a:off x="5276304" y="4218113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052523D2-B3FE-BFB1-3658-6102C6BAAC94}"/>
              </a:ext>
            </a:extLst>
          </p:cNvPr>
          <p:cNvSpPr/>
          <p:nvPr/>
        </p:nvSpPr>
        <p:spPr>
          <a:xfrm>
            <a:off x="3648468" y="4218113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876C2BFA-9C90-E5E2-BD53-51FA54A138CE}"/>
              </a:ext>
            </a:extLst>
          </p:cNvPr>
          <p:cNvSpPr/>
          <p:nvPr/>
        </p:nvSpPr>
        <p:spPr>
          <a:xfrm>
            <a:off x="2833741" y="422327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709EE9D0-50FF-4A8B-6638-96CE1FBBD3BF}"/>
              </a:ext>
            </a:extLst>
          </p:cNvPr>
          <p:cNvSpPr/>
          <p:nvPr/>
        </p:nvSpPr>
        <p:spPr>
          <a:xfrm>
            <a:off x="1985510" y="477397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6B578C54-7CD3-7A4A-0572-ED9798F16A2A}"/>
              </a:ext>
            </a:extLst>
          </p:cNvPr>
          <p:cNvSpPr/>
          <p:nvPr/>
        </p:nvSpPr>
        <p:spPr>
          <a:xfrm>
            <a:off x="1967049" y="422327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284" name="Straight Arrow Connector 283">
            <a:extLst>
              <a:ext uri="{FF2B5EF4-FFF2-40B4-BE49-F238E27FC236}">
                <a16:creationId xmlns:a16="http://schemas.microsoft.com/office/drawing/2014/main" id="{3D59E945-6492-7372-E028-5DF9BD1D1031}"/>
              </a:ext>
            </a:extLst>
          </p:cNvPr>
          <p:cNvCxnSpPr>
            <a:cxnSpLocks/>
            <a:endCxn id="276" idx="0"/>
          </p:cNvCxnSpPr>
          <p:nvPr/>
        </p:nvCxnSpPr>
        <p:spPr>
          <a:xfrm flipH="1">
            <a:off x="4880113" y="4391027"/>
            <a:ext cx="133080" cy="46339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8" name="Rectangle 277">
            <a:extLst>
              <a:ext uri="{FF2B5EF4-FFF2-40B4-BE49-F238E27FC236}">
                <a16:creationId xmlns:a16="http://schemas.microsoft.com/office/drawing/2014/main" id="{BB81611C-6432-FD89-DED9-0E942E8968C1}"/>
              </a:ext>
            </a:extLst>
          </p:cNvPr>
          <p:cNvSpPr/>
          <p:nvPr/>
        </p:nvSpPr>
        <p:spPr>
          <a:xfrm>
            <a:off x="4435410" y="4223280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91BF41E9-FD79-924F-CFFA-4F15B2618DE4}"/>
              </a:ext>
            </a:extLst>
          </p:cNvPr>
          <p:cNvSpPr txBox="1"/>
          <p:nvPr/>
        </p:nvSpPr>
        <p:spPr>
          <a:xfrm>
            <a:off x="953683" y="2874881"/>
            <a:ext cx="2462018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GB" sz="1000" b="1" dirty="0">
                <a:solidFill>
                  <a:srgbClr val="F3963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JANUARY MOCKS</a:t>
            </a:r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Mock assessments in 19</a:t>
            </a:r>
            <a:r>
              <a:rPr lang="en-GB" sz="1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century novel and English Language Paper 1. Retrieval work focusing on using embedding knowledge and developing exam practice.</a:t>
            </a: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D9B50534-5800-D782-282B-F0D970906732}"/>
              </a:ext>
            </a:extLst>
          </p:cNvPr>
          <p:cNvSpPr/>
          <p:nvPr/>
        </p:nvSpPr>
        <p:spPr>
          <a:xfrm rot="2380847">
            <a:off x="632275" y="3886004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8A7CB8F0-3A86-8456-BE5E-B8D67CADCDA0}"/>
              </a:ext>
            </a:extLst>
          </p:cNvPr>
          <p:cNvSpPr/>
          <p:nvPr/>
        </p:nvSpPr>
        <p:spPr>
          <a:xfrm rot="5002160">
            <a:off x="311069" y="3360481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B7711662-B1DA-1037-3575-FDBB885119EC}"/>
              </a:ext>
            </a:extLst>
          </p:cNvPr>
          <p:cNvSpPr/>
          <p:nvPr/>
        </p:nvSpPr>
        <p:spPr>
          <a:xfrm rot="18915975">
            <a:off x="566568" y="275085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6DD2DED7-E34A-1B15-56DB-2FE579DE374B}"/>
              </a:ext>
            </a:extLst>
          </p:cNvPr>
          <p:cNvSpPr/>
          <p:nvPr/>
        </p:nvSpPr>
        <p:spPr>
          <a:xfrm rot="20679095">
            <a:off x="1194326" y="2415257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40B81024-3370-DAA8-79AD-E4D51ABD4DD5}"/>
              </a:ext>
            </a:extLst>
          </p:cNvPr>
          <p:cNvSpPr/>
          <p:nvPr/>
        </p:nvSpPr>
        <p:spPr>
          <a:xfrm>
            <a:off x="1931785" y="2342981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296" name="Straight Arrow Connector 295">
            <a:extLst>
              <a:ext uri="{FF2B5EF4-FFF2-40B4-BE49-F238E27FC236}">
                <a16:creationId xmlns:a16="http://schemas.microsoft.com/office/drawing/2014/main" id="{2C71D54F-E33C-EFD9-337D-4EBD83AF841B}"/>
              </a:ext>
            </a:extLst>
          </p:cNvPr>
          <p:cNvCxnSpPr>
            <a:cxnSpLocks/>
          </p:cNvCxnSpPr>
          <p:nvPr/>
        </p:nvCxnSpPr>
        <p:spPr>
          <a:xfrm>
            <a:off x="1120554" y="2480664"/>
            <a:ext cx="350106" cy="371132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1" name="Rectangle 280">
            <a:extLst>
              <a:ext uri="{FF2B5EF4-FFF2-40B4-BE49-F238E27FC236}">
                <a16:creationId xmlns:a16="http://schemas.microsoft.com/office/drawing/2014/main" id="{1818C41B-31AC-29AC-C595-7B001D90BB57}"/>
              </a:ext>
            </a:extLst>
          </p:cNvPr>
          <p:cNvSpPr/>
          <p:nvPr/>
        </p:nvSpPr>
        <p:spPr>
          <a:xfrm rot="754381">
            <a:off x="1263591" y="4141422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98DD91F8-C626-CBF6-8F7C-CC1D706B7E40}"/>
              </a:ext>
            </a:extLst>
          </p:cNvPr>
          <p:cNvSpPr txBox="1"/>
          <p:nvPr/>
        </p:nvSpPr>
        <p:spPr>
          <a:xfrm>
            <a:off x="2014277" y="8674625"/>
            <a:ext cx="2845853" cy="86177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Literature Paper 2 Section A: Modern drama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Modern Drama. </a:t>
            </a:r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Students study a modern play. They have to critically evaluate the whole text without an extract. </a:t>
            </a:r>
            <a:r>
              <a:rPr lang="en-GB" sz="1000" b="1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7D28EB18-7766-AF3F-4D1C-BB12FB261A31}"/>
              </a:ext>
            </a:extLst>
          </p:cNvPr>
          <p:cNvSpPr/>
          <p:nvPr/>
        </p:nvSpPr>
        <p:spPr>
          <a:xfrm>
            <a:off x="3481006" y="2337040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AA712C8E-8E4E-6B3A-8214-3942184D8578}"/>
              </a:ext>
            </a:extLst>
          </p:cNvPr>
          <p:cNvSpPr/>
          <p:nvPr/>
        </p:nvSpPr>
        <p:spPr>
          <a:xfrm>
            <a:off x="5115472" y="2335393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BD99C681-1BAC-14F1-E2C0-C5D9448754B9}"/>
              </a:ext>
            </a:extLst>
          </p:cNvPr>
          <p:cNvSpPr/>
          <p:nvPr/>
        </p:nvSpPr>
        <p:spPr>
          <a:xfrm>
            <a:off x="2683120" y="2342981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B3616F3A-2858-89C4-20F9-95854227E5BC}"/>
              </a:ext>
            </a:extLst>
          </p:cNvPr>
          <p:cNvSpPr/>
          <p:nvPr/>
        </p:nvSpPr>
        <p:spPr>
          <a:xfrm>
            <a:off x="6731158" y="2335393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81EB0D5D-1145-67ED-64F0-87015C69C5E2}"/>
              </a:ext>
            </a:extLst>
          </p:cNvPr>
          <p:cNvSpPr/>
          <p:nvPr/>
        </p:nvSpPr>
        <p:spPr>
          <a:xfrm>
            <a:off x="7535364" y="2335393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4" name="Doughnut 433">
            <a:extLst>
              <a:ext uri="{FF2B5EF4-FFF2-40B4-BE49-F238E27FC236}">
                <a16:creationId xmlns:a16="http://schemas.microsoft.com/office/drawing/2014/main" id="{57D21689-6511-4521-87FD-399DDA3BD54E}"/>
              </a:ext>
            </a:extLst>
          </p:cNvPr>
          <p:cNvSpPr/>
          <p:nvPr/>
        </p:nvSpPr>
        <p:spPr>
          <a:xfrm>
            <a:off x="7255412" y="1684871"/>
            <a:ext cx="1560479" cy="1556946"/>
          </a:xfrm>
          <a:prstGeom prst="donut">
            <a:avLst>
              <a:gd name="adj" fmla="val 11744"/>
            </a:avLst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Finish GCSEs!</a:t>
            </a:r>
          </a:p>
        </p:txBody>
      </p:sp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78D16982-489D-4D61-CEC7-08763083EB50}"/>
              </a:ext>
            </a:extLst>
          </p:cNvPr>
          <p:cNvCxnSpPr>
            <a:cxnSpLocks/>
          </p:cNvCxnSpPr>
          <p:nvPr/>
        </p:nvCxnSpPr>
        <p:spPr>
          <a:xfrm>
            <a:off x="6627383" y="2497074"/>
            <a:ext cx="124373" cy="52724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4" name="Rectangle 303">
            <a:extLst>
              <a:ext uri="{FF2B5EF4-FFF2-40B4-BE49-F238E27FC236}">
                <a16:creationId xmlns:a16="http://schemas.microsoft.com/office/drawing/2014/main" id="{F191848D-0C39-7EFE-2051-265D4E9E4400}"/>
              </a:ext>
            </a:extLst>
          </p:cNvPr>
          <p:cNvSpPr/>
          <p:nvPr/>
        </p:nvSpPr>
        <p:spPr>
          <a:xfrm>
            <a:off x="5904209" y="2335393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32A63A37-2527-D99F-584D-6E0DEB213722}"/>
              </a:ext>
            </a:extLst>
          </p:cNvPr>
          <p:cNvSpPr txBox="1"/>
          <p:nvPr/>
        </p:nvSpPr>
        <p:spPr>
          <a:xfrm>
            <a:off x="1390998" y="12119933"/>
            <a:ext cx="1637881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7540D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Narrative Writing</a:t>
            </a:r>
          </a:p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Retrieval of descriptive techniques with a focus on introducing a narrative element. </a:t>
            </a:r>
            <a:r>
              <a:rPr lang="en-GB" sz="1000" b="1" dirty="0">
                <a:solidFill>
                  <a:srgbClr val="7540D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8 Exam. Assessed Work.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C2FD158E-7F26-F2CD-73AA-C70D2FE70607}"/>
              </a:ext>
            </a:extLst>
          </p:cNvPr>
          <p:cNvSpPr txBox="1"/>
          <p:nvPr/>
        </p:nvSpPr>
        <p:spPr>
          <a:xfrm>
            <a:off x="6216439" y="3116081"/>
            <a:ext cx="1684601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Retrieval work covered on all units in preparation for the GCSE exams. </a:t>
            </a:r>
          </a:p>
        </p:txBody>
      </p:sp>
      <p:cxnSp>
        <p:nvCxnSpPr>
          <p:cNvPr id="318" name="Straight Arrow Connector 317">
            <a:extLst>
              <a:ext uri="{FF2B5EF4-FFF2-40B4-BE49-F238E27FC236}">
                <a16:creationId xmlns:a16="http://schemas.microsoft.com/office/drawing/2014/main" id="{D217B167-DDA5-42B5-F3B2-5EE44D4795FA}"/>
              </a:ext>
            </a:extLst>
          </p:cNvPr>
          <p:cNvCxnSpPr>
            <a:cxnSpLocks/>
          </p:cNvCxnSpPr>
          <p:nvPr/>
        </p:nvCxnSpPr>
        <p:spPr>
          <a:xfrm>
            <a:off x="5578074" y="2392067"/>
            <a:ext cx="146797" cy="70076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0" name="TextBox 319">
            <a:extLst>
              <a:ext uri="{FF2B5EF4-FFF2-40B4-BE49-F238E27FC236}">
                <a16:creationId xmlns:a16="http://schemas.microsoft.com/office/drawing/2014/main" id="{EBF5C780-0329-4E90-3C03-CD2D95FDBE33}"/>
              </a:ext>
            </a:extLst>
          </p:cNvPr>
          <p:cNvSpPr txBox="1"/>
          <p:nvPr/>
        </p:nvSpPr>
        <p:spPr>
          <a:xfrm>
            <a:off x="4899179" y="3086460"/>
            <a:ext cx="1506282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GB" sz="1000" b="1" dirty="0">
                <a:solidFill>
                  <a:srgbClr val="F3963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 MOCKS</a:t>
            </a:r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March mock. Mock assessments in English Literature Paper 2.</a:t>
            </a: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F87D385D-3D24-91BC-A9DF-2644F8BF1E07}"/>
              </a:ext>
            </a:extLst>
          </p:cNvPr>
          <p:cNvSpPr/>
          <p:nvPr/>
        </p:nvSpPr>
        <p:spPr>
          <a:xfrm>
            <a:off x="4334613" y="2335393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E89B589F-E454-479F-B1A8-FEBBC7345F8F}"/>
              </a:ext>
            </a:extLst>
          </p:cNvPr>
          <p:cNvCxnSpPr>
            <a:cxnSpLocks/>
          </p:cNvCxnSpPr>
          <p:nvPr/>
        </p:nvCxnSpPr>
        <p:spPr>
          <a:xfrm flipV="1">
            <a:off x="9075925" y="11464411"/>
            <a:ext cx="158343" cy="657058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31A49F1B-DC96-43C6-A7CC-086C2E7CCB19}"/>
              </a:ext>
            </a:extLst>
          </p:cNvPr>
          <p:cNvSpPr txBox="1"/>
          <p:nvPr/>
        </p:nvSpPr>
        <p:spPr>
          <a:xfrm>
            <a:off x="8490439" y="11289662"/>
            <a:ext cx="1257319" cy="2462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class reader.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AE41E88-28F0-4452-9C41-63EF3B047891}"/>
              </a:ext>
            </a:extLst>
          </p:cNvPr>
          <p:cNvSpPr/>
          <p:nvPr/>
        </p:nvSpPr>
        <p:spPr>
          <a:xfrm rot="2828089">
            <a:off x="8913810" y="12129364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71A0F542-811F-4297-BD31-172BC52C6005}"/>
              </a:ext>
            </a:extLst>
          </p:cNvPr>
          <p:cNvCxnSpPr>
            <a:cxnSpLocks/>
          </p:cNvCxnSpPr>
          <p:nvPr/>
        </p:nvCxnSpPr>
        <p:spPr>
          <a:xfrm flipH="1">
            <a:off x="1947922" y="9790611"/>
            <a:ext cx="781113" cy="932554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7" name="TextBox 216">
            <a:extLst>
              <a:ext uri="{FF2B5EF4-FFF2-40B4-BE49-F238E27FC236}">
                <a16:creationId xmlns:a16="http://schemas.microsoft.com/office/drawing/2014/main" id="{E4471486-4EDB-432A-808B-2B47CB104EF6}"/>
              </a:ext>
            </a:extLst>
          </p:cNvPr>
          <p:cNvSpPr txBox="1"/>
          <p:nvPr/>
        </p:nvSpPr>
        <p:spPr>
          <a:xfrm>
            <a:off x="1140414" y="10698041"/>
            <a:ext cx="998471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class reader.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71570632-6C02-9C3F-EF49-BCE096D5F865}"/>
              </a:ext>
            </a:extLst>
          </p:cNvPr>
          <p:cNvSpPr/>
          <p:nvPr/>
        </p:nvSpPr>
        <p:spPr>
          <a:xfrm>
            <a:off x="2660341" y="9758116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2A4597F-429B-4D37-B034-8FB390977BE4}"/>
              </a:ext>
            </a:extLst>
          </p:cNvPr>
          <p:cNvSpPr/>
          <p:nvPr/>
        </p:nvSpPr>
        <p:spPr>
          <a:xfrm>
            <a:off x="5624518" y="11629468"/>
            <a:ext cx="393340" cy="69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E050C67-257F-C421-1390-2832BE12323F}"/>
              </a:ext>
            </a:extLst>
          </p:cNvPr>
          <p:cNvCxnSpPr>
            <a:cxnSpLocks/>
          </p:cNvCxnSpPr>
          <p:nvPr/>
        </p:nvCxnSpPr>
        <p:spPr>
          <a:xfrm flipH="1">
            <a:off x="7959944" y="4456130"/>
            <a:ext cx="166213" cy="44353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2E4D517-E04D-14B3-7638-162573D59DBE}"/>
              </a:ext>
            </a:extLst>
          </p:cNvPr>
          <p:cNvCxnSpPr>
            <a:cxnSpLocks/>
          </p:cNvCxnSpPr>
          <p:nvPr/>
        </p:nvCxnSpPr>
        <p:spPr>
          <a:xfrm flipH="1">
            <a:off x="1712123" y="4392617"/>
            <a:ext cx="133080" cy="46339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816B6B1-C91B-A7A2-F741-3C8AEEC1A9C3}"/>
              </a:ext>
            </a:extLst>
          </p:cNvPr>
          <p:cNvSpPr txBox="1"/>
          <p:nvPr/>
        </p:nvSpPr>
        <p:spPr>
          <a:xfrm>
            <a:off x="652467" y="4863166"/>
            <a:ext cx="2265803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Retrieval work covering 19</a:t>
            </a:r>
            <a:r>
              <a:rPr lang="en-GB" sz="1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Century Novel (English Literature Paper 1 Section B) and English Language Paper 1.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C9F2AB-CCC2-E0FC-8A10-AF3A35210EB8}"/>
              </a:ext>
            </a:extLst>
          </p:cNvPr>
          <p:cNvSpPr txBox="1"/>
          <p:nvPr/>
        </p:nvSpPr>
        <p:spPr>
          <a:xfrm>
            <a:off x="6419558" y="4879140"/>
            <a:ext cx="2386048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Literature Paper 2 </a:t>
            </a:r>
          </a:p>
          <a:p>
            <a:pPr algn="ctr"/>
            <a:r>
              <a:rPr lang="en-GB" sz="1000" b="1" u="sng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Section B (continued)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Poetry. Builds on work from KS3 and develops interpretation skills using context and linking to ‘big ideas’. </a:t>
            </a:r>
            <a:r>
              <a:rPr lang="en-GB" sz="1000" b="1" dirty="0">
                <a:solidFill>
                  <a:srgbClr val="8EC6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Assessed Work.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0467F8C-DBEF-C100-B05B-A7213036072A}"/>
              </a:ext>
            </a:extLst>
          </p:cNvPr>
          <p:cNvCxnSpPr>
            <a:cxnSpLocks/>
            <a:endCxn id="255" idx="0"/>
          </p:cNvCxnSpPr>
          <p:nvPr/>
        </p:nvCxnSpPr>
        <p:spPr>
          <a:xfrm>
            <a:off x="4084720" y="2330822"/>
            <a:ext cx="100441" cy="503197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8D3F10F9F00D49B7282B2983B23DEB" ma:contentTypeVersion="13" ma:contentTypeDescription="Create a new document." ma:contentTypeScope="" ma:versionID="04d399fdad38ad9a92c75388887d8455">
  <xsd:schema xmlns:xsd="http://www.w3.org/2001/XMLSchema" xmlns:xs="http://www.w3.org/2001/XMLSchema" xmlns:p="http://schemas.microsoft.com/office/2006/metadata/properties" xmlns:ns3="2d4e6356-d136-464f-9ec5-b30680377607" xmlns:ns4="c2d4809d-00b9-4cce-bb5b-8c5e64107511" targetNamespace="http://schemas.microsoft.com/office/2006/metadata/properties" ma:root="true" ma:fieldsID="73e609f27c33e4bfa75a09e6441cfa69" ns3:_="" ns4:_="">
    <xsd:import namespace="2d4e6356-d136-464f-9ec5-b30680377607"/>
    <xsd:import namespace="c2d4809d-00b9-4cce-bb5b-8c5e641075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4e6356-d136-464f-9ec5-b306803776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4809d-00b9-4cce-bb5b-8c5e6410751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625B3A-F079-4181-B3E9-E25A1D8D5DF5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c2d4809d-00b9-4cce-bb5b-8c5e64107511"/>
    <ds:schemaRef ds:uri="2d4e6356-d136-464f-9ec5-b3068037760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2A3638E-7654-4D52-98DE-41F80DB50A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A59185-DF11-4A81-B272-DCB4DAD10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4e6356-d136-464f-9ec5-b30680377607"/>
    <ds:schemaRef ds:uri="c2d4809d-00b9-4cce-bb5b-8c5e641075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88871</TotalTime>
  <Words>752</Words>
  <Application>Microsoft Office PowerPoint</Application>
  <PresentationFormat>Custom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</dc:creator>
  <cp:lastModifiedBy>Christie Johnson</cp:lastModifiedBy>
  <cp:revision>115</cp:revision>
  <cp:lastPrinted>2025-06-05T11:26:28Z</cp:lastPrinted>
  <dcterms:modified xsi:type="dcterms:W3CDTF">2025-06-26T12:11:20Z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0x010100AD8D3F10F9F00D49B7282B2983B23DEB</vt:lpwstr>
  </property>
</Properties>
</file>