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8"/>
  </p:notesMasterIdLst>
  <p:sldIdLst>
    <p:sldId id="257" r:id="rId6"/>
    <p:sldId id="326" r:id="rId7"/>
    <p:sldId id="301" r:id="rId8"/>
    <p:sldId id="329" r:id="rId9"/>
    <p:sldId id="327" r:id="rId10"/>
    <p:sldId id="320" r:id="rId11"/>
    <p:sldId id="319" r:id="rId12"/>
    <p:sldId id="330" r:id="rId13"/>
    <p:sldId id="321" r:id="rId14"/>
    <p:sldId id="338" r:id="rId15"/>
    <p:sldId id="324" r:id="rId16"/>
    <p:sldId id="339" r:id="rId17"/>
    <p:sldId id="331" r:id="rId18"/>
    <p:sldId id="322" r:id="rId19"/>
    <p:sldId id="341" r:id="rId20"/>
    <p:sldId id="333" r:id="rId21"/>
    <p:sldId id="342" r:id="rId22"/>
    <p:sldId id="317" r:id="rId23"/>
    <p:sldId id="325" r:id="rId24"/>
    <p:sldId id="270" r:id="rId25"/>
    <p:sldId id="340" r:id="rId26"/>
    <p:sldId id="318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6138C-04A1-4D0D-A152-18FA91EB7522}" v="3" dt="2022-11-10T13:56:53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5419D-C219-4B55-89C7-9902BBA71893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8C2E62-7766-4F1B-897F-45233340FEFA}">
      <dgm:prSet phldrT="[Text]" custT="1"/>
      <dgm:spPr>
        <a:solidFill>
          <a:srgbClr val="202465"/>
        </a:solidFill>
      </dgm:spPr>
      <dgm:t>
        <a:bodyPr/>
        <a:lstStyle/>
        <a:p>
          <a:r>
            <a:rPr lang="en-US" sz="2800" b="1">
              <a:latin typeface="+mn-lt"/>
              <a:cs typeface="Arial" panose="020B0604020202020204" pitchFamily="34" charset="0"/>
            </a:rPr>
            <a:t>Jan – March</a:t>
          </a:r>
        </a:p>
        <a:p>
          <a:r>
            <a:rPr lang="en-US" sz="2800">
              <a:latin typeface="+mn-lt"/>
              <a:cs typeface="Arial" panose="020B0604020202020204" pitchFamily="34" charset="0"/>
            </a:rPr>
            <a:t>Individual Careers Appointments</a:t>
          </a:r>
          <a:endParaRPr lang="en-US" sz="2800">
            <a:latin typeface="+mn-lt"/>
          </a:endParaRPr>
        </a:p>
      </dgm:t>
    </dgm:pt>
    <dgm:pt modelId="{208C19E4-D06E-41EE-B04A-B089877A6B24}" type="parTrans" cxnId="{41F4AC8F-8C46-4137-8A62-2F4EE4F2AF69}">
      <dgm:prSet/>
      <dgm:spPr/>
      <dgm:t>
        <a:bodyPr/>
        <a:lstStyle/>
        <a:p>
          <a:endParaRPr lang="en-US" sz="4800">
            <a:latin typeface="+mn-lt"/>
          </a:endParaRPr>
        </a:p>
      </dgm:t>
    </dgm:pt>
    <dgm:pt modelId="{57178AD0-B3D3-4D8E-8EF3-9D0572B30E9D}" type="sibTrans" cxnId="{41F4AC8F-8C46-4137-8A62-2F4EE4F2AF69}">
      <dgm:prSet custT="1"/>
      <dgm:spPr/>
      <dgm:t>
        <a:bodyPr/>
        <a:lstStyle/>
        <a:p>
          <a:endParaRPr lang="en-US" sz="4800">
            <a:latin typeface="+mn-lt"/>
          </a:endParaRPr>
        </a:p>
      </dgm:t>
    </dgm:pt>
    <dgm:pt modelId="{1F2FF38D-73B1-4B10-8080-7733027F63D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b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Oct – March</a:t>
          </a:r>
        </a:p>
        <a:p>
          <a:r>
            <a:rPr lang="en-US" sz="28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College Open Events &amp; Taster Days</a:t>
          </a:r>
          <a:endParaRPr lang="en-US" sz="2800">
            <a:solidFill>
              <a:schemeClr val="bg1"/>
            </a:solidFill>
            <a:latin typeface="+mn-lt"/>
          </a:endParaRPr>
        </a:p>
      </dgm:t>
    </dgm:pt>
    <dgm:pt modelId="{07DAA927-F191-4871-A9E9-A6246F3EAE49}" type="parTrans" cxnId="{061259FF-51CC-4442-A719-08EC25B2489A}">
      <dgm:prSet/>
      <dgm:spPr/>
      <dgm:t>
        <a:bodyPr/>
        <a:lstStyle/>
        <a:p>
          <a:endParaRPr lang="en-US" sz="4800">
            <a:latin typeface="+mn-lt"/>
          </a:endParaRPr>
        </a:p>
      </dgm:t>
    </dgm:pt>
    <dgm:pt modelId="{6ABA6D2B-9BEC-4FFA-83B3-8A5F914AC988}" type="sibTrans" cxnId="{061259FF-51CC-4442-A719-08EC25B2489A}">
      <dgm:prSet custT="1"/>
      <dgm:spPr/>
      <dgm:t>
        <a:bodyPr/>
        <a:lstStyle/>
        <a:p>
          <a:endParaRPr lang="en-US" sz="4800">
            <a:latin typeface="+mn-lt"/>
          </a:endParaRPr>
        </a:p>
      </dgm:t>
    </dgm:pt>
    <dgm:pt modelId="{76B671F4-BE92-4C45-94F0-EB7145593DC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>
              <a:latin typeface="+mn-lt"/>
              <a:cs typeface="Arial" panose="020B0604020202020204" pitchFamily="34" charset="0"/>
            </a:rPr>
            <a:t>Feb - March</a:t>
          </a:r>
        </a:p>
        <a:p>
          <a:r>
            <a:rPr lang="en-US" sz="2800">
              <a:latin typeface="+mn-lt"/>
              <a:cs typeface="Arial" panose="020B0604020202020204" pitchFamily="34" charset="0"/>
            </a:rPr>
            <a:t>Apply to Sixth Form </a:t>
          </a:r>
        </a:p>
        <a:p>
          <a:r>
            <a:rPr lang="en-US" sz="2800">
              <a:latin typeface="+mn-lt"/>
              <a:cs typeface="Arial" panose="020B0604020202020204" pitchFamily="34" charset="0"/>
            </a:rPr>
            <a:t>&amp;/or College</a:t>
          </a:r>
          <a:endParaRPr lang="en-US" sz="2800">
            <a:latin typeface="+mn-lt"/>
          </a:endParaRPr>
        </a:p>
      </dgm:t>
    </dgm:pt>
    <dgm:pt modelId="{1947C7D1-E0A0-4379-84BC-D0FD6CD7BB3E}" type="parTrans" cxnId="{C63C4724-F6BE-4CB1-85B1-0E7A6897A8CE}">
      <dgm:prSet/>
      <dgm:spPr/>
      <dgm:t>
        <a:bodyPr/>
        <a:lstStyle/>
        <a:p>
          <a:endParaRPr lang="en-US" sz="4800">
            <a:latin typeface="+mn-lt"/>
          </a:endParaRPr>
        </a:p>
      </dgm:t>
    </dgm:pt>
    <dgm:pt modelId="{81F5BBBC-B6DD-46A7-9691-087523D12CA9}" type="sibTrans" cxnId="{C63C4724-F6BE-4CB1-85B1-0E7A6897A8CE}">
      <dgm:prSet custT="1"/>
      <dgm:spPr/>
      <dgm:t>
        <a:bodyPr/>
        <a:lstStyle/>
        <a:p>
          <a:endParaRPr lang="en-US" sz="4800">
            <a:latin typeface="+mn-lt"/>
          </a:endParaRPr>
        </a:p>
      </dgm:t>
    </dgm:pt>
    <dgm:pt modelId="{3A54A7DE-1701-47A3-A408-81F1FEEA710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b="1">
              <a:latin typeface="+mn-lt"/>
              <a:cs typeface="Arial" panose="020B0604020202020204" pitchFamily="34" charset="0"/>
            </a:rPr>
            <a:t>May – June</a:t>
          </a:r>
        </a:p>
        <a:p>
          <a:r>
            <a:rPr lang="en-US" sz="2800">
              <a:latin typeface="+mn-lt"/>
              <a:cs typeface="Arial" panose="020B0604020202020204" pitchFamily="34" charset="0"/>
            </a:rPr>
            <a:t>Concentrate on GCSEs</a:t>
          </a:r>
          <a:endParaRPr lang="en-US" sz="2800">
            <a:latin typeface="+mn-lt"/>
          </a:endParaRPr>
        </a:p>
      </dgm:t>
    </dgm:pt>
    <dgm:pt modelId="{EA400388-3D36-48F9-8F55-FE9E3A5ECD1A}" type="parTrans" cxnId="{A344A5C5-F6E6-4FE1-9923-2AF4650407C8}">
      <dgm:prSet/>
      <dgm:spPr/>
      <dgm:t>
        <a:bodyPr/>
        <a:lstStyle/>
        <a:p>
          <a:endParaRPr lang="en-US" sz="4800">
            <a:latin typeface="+mn-lt"/>
          </a:endParaRPr>
        </a:p>
      </dgm:t>
    </dgm:pt>
    <dgm:pt modelId="{D2DD5FA5-C793-4F41-90D5-5D0D1FE55BD7}" type="sibTrans" cxnId="{A344A5C5-F6E6-4FE1-9923-2AF4650407C8}">
      <dgm:prSet custT="1"/>
      <dgm:spPr/>
      <dgm:t>
        <a:bodyPr/>
        <a:lstStyle/>
        <a:p>
          <a:endParaRPr lang="en-US" sz="4800">
            <a:latin typeface="+mn-lt"/>
          </a:endParaRPr>
        </a:p>
      </dgm:t>
    </dgm:pt>
    <dgm:pt modelId="{811E661A-BC5C-4AE4-BD24-4D5A36DFA40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>
              <a:latin typeface="+mn-lt"/>
              <a:cs typeface="Arial" panose="020B0604020202020204" pitchFamily="34" charset="0"/>
            </a:rPr>
            <a:t>June - August</a:t>
          </a:r>
        </a:p>
        <a:p>
          <a:r>
            <a:rPr lang="en-US" sz="2800">
              <a:latin typeface="+mn-lt"/>
              <a:cs typeface="Arial" panose="020B0604020202020204" pitchFamily="34" charset="0"/>
            </a:rPr>
            <a:t>Work Experience</a:t>
          </a:r>
        </a:p>
        <a:p>
          <a:r>
            <a:rPr lang="en-US" sz="2800">
              <a:latin typeface="+mn-lt"/>
              <a:cs typeface="Arial" panose="020B0604020202020204" pitchFamily="34" charset="0"/>
            </a:rPr>
            <a:t>GCSE Results</a:t>
          </a:r>
          <a:endParaRPr lang="en-US" sz="2800">
            <a:latin typeface="+mn-lt"/>
          </a:endParaRPr>
        </a:p>
      </dgm:t>
    </dgm:pt>
    <dgm:pt modelId="{A85035F0-931E-4CFF-85DC-A9EA1D275FF3}" type="parTrans" cxnId="{672E0034-7E3B-4806-BA06-5B9125D28732}">
      <dgm:prSet/>
      <dgm:spPr/>
      <dgm:t>
        <a:bodyPr/>
        <a:lstStyle/>
        <a:p>
          <a:endParaRPr lang="en-US" sz="4800">
            <a:latin typeface="+mn-lt"/>
          </a:endParaRPr>
        </a:p>
      </dgm:t>
    </dgm:pt>
    <dgm:pt modelId="{4564239B-BFC1-428B-9A73-A7838320B8A2}" type="sibTrans" cxnId="{672E0034-7E3B-4806-BA06-5B9125D28732}">
      <dgm:prSet/>
      <dgm:spPr/>
      <dgm:t>
        <a:bodyPr/>
        <a:lstStyle/>
        <a:p>
          <a:endParaRPr lang="en-US" sz="4800">
            <a:latin typeface="+mn-lt"/>
          </a:endParaRPr>
        </a:p>
      </dgm:t>
    </dgm:pt>
    <dgm:pt modelId="{06791236-550D-41A9-878D-8AA7FC42E534}">
      <dgm:prSet custT="1"/>
      <dgm:spPr>
        <a:solidFill>
          <a:srgbClr val="FFC000"/>
        </a:solidFill>
      </dgm:spPr>
      <dgm:t>
        <a:bodyPr/>
        <a:lstStyle/>
        <a:p>
          <a:r>
            <a:rPr lang="en-US" sz="2800" b="1">
              <a:latin typeface="+mn-lt"/>
              <a:cs typeface="Arial" panose="020B0604020202020204" pitchFamily="34" charset="0"/>
            </a:rPr>
            <a:t>March – July</a:t>
          </a:r>
        </a:p>
        <a:p>
          <a:r>
            <a:rPr lang="en-US" sz="2800" b="1">
              <a:latin typeface="+mn-lt"/>
              <a:cs typeface="Arial" panose="020B0604020202020204" pitchFamily="34" charset="0"/>
            </a:rPr>
            <a:t> </a:t>
          </a:r>
          <a:r>
            <a:rPr lang="en-US" sz="2800">
              <a:latin typeface="+mn-lt"/>
              <a:cs typeface="Arial" panose="020B0604020202020204" pitchFamily="34" charset="0"/>
            </a:rPr>
            <a:t>Apply for Apprenticeships</a:t>
          </a:r>
          <a:endParaRPr lang="en-GB" sz="2800">
            <a:latin typeface="+mn-lt"/>
            <a:cs typeface="Arial" panose="020B0604020202020204" pitchFamily="34" charset="0"/>
          </a:endParaRPr>
        </a:p>
      </dgm:t>
    </dgm:pt>
    <dgm:pt modelId="{A1BB15A3-A36E-47EF-8C99-0752E7F98BE3}" type="parTrans" cxnId="{F9F47558-3083-4A8C-BEAB-CBDD4590DEA2}">
      <dgm:prSet/>
      <dgm:spPr/>
      <dgm:t>
        <a:bodyPr/>
        <a:lstStyle/>
        <a:p>
          <a:endParaRPr lang="en-US" sz="4800">
            <a:latin typeface="+mn-lt"/>
          </a:endParaRPr>
        </a:p>
      </dgm:t>
    </dgm:pt>
    <dgm:pt modelId="{3A6299E6-D61C-4C32-A96E-DD7EAE9B6140}" type="sibTrans" cxnId="{F9F47558-3083-4A8C-BEAB-CBDD4590DEA2}">
      <dgm:prSet custT="1"/>
      <dgm:spPr/>
      <dgm:t>
        <a:bodyPr/>
        <a:lstStyle/>
        <a:p>
          <a:endParaRPr lang="en-US" sz="4800">
            <a:latin typeface="+mn-lt"/>
          </a:endParaRPr>
        </a:p>
      </dgm:t>
    </dgm:pt>
    <dgm:pt modelId="{5BE3ECD5-B40D-4802-8BF7-114BF5BFD303}" type="pres">
      <dgm:prSet presAssocID="{07E5419D-C219-4B55-89C7-9902BBA71893}" presName="Name0" presStyleCnt="0">
        <dgm:presLayoutVars>
          <dgm:dir/>
          <dgm:resizeHandles val="exact"/>
        </dgm:presLayoutVars>
      </dgm:prSet>
      <dgm:spPr/>
    </dgm:pt>
    <dgm:pt modelId="{FFC92301-BCA1-434B-A76B-598053C2BD80}" type="pres">
      <dgm:prSet presAssocID="{A78C2E62-7766-4F1B-897F-45233340FEFA}" presName="node" presStyleLbl="node1" presStyleIdx="0" presStyleCnt="6">
        <dgm:presLayoutVars>
          <dgm:bulletEnabled val="1"/>
        </dgm:presLayoutVars>
      </dgm:prSet>
      <dgm:spPr/>
    </dgm:pt>
    <dgm:pt modelId="{4B1A79FC-6F3F-411F-A0D4-641950410927}" type="pres">
      <dgm:prSet presAssocID="{57178AD0-B3D3-4D8E-8EF3-9D0572B30E9D}" presName="sibTrans" presStyleLbl="sibTrans1D1" presStyleIdx="0" presStyleCnt="5"/>
      <dgm:spPr/>
    </dgm:pt>
    <dgm:pt modelId="{BFE6B837-D477-46B1-B355-DA085564E678}" type="pres">
      <dgm:prSet presAssocID="{57178AD0-B3D3-4D8E-8EF3-9D0572B30E9D}" presName="connectorText" presStyleLbl="sibTrans1D1" presStyleIdx="0" presStyleCnt="5"/>
      <dgm:spPr/>
    </dgm:pt>
    <dgm:pt modelId="{A2E96110-C105-40BB-AAA9-F88DC7F51D89}" type="pres">
      <dgm:prSet presAssocID="{1F2FF38D-73B1-4B10-8080-7733027F63DB}" presName="node" presStyleLbl="node1" presStyleIdx="1" presStyleCnt="6">
        <dgm:presLayoutVars>
          <dgm:bulletEnabled val="1"/>
        </dgm:presLayoutVars>
      </dgm:prSet>
      <dgm:spPr/>
    </dgm:pt>
    <dgm:pt modelId="{2A1E1CD0-1761-45B7-B1E1-C9C8E4002793}" type="pres">
      <dgm:prSet presAssocID="{6ABA6D2B-9BEC-4FFA-83B3-8A5F914AC988}" presName="sibTrans" presStyleLbl="sibTrans1D1" presStyleIdx="1" presStyleCnt="5"/>
      <dgm:spPr/>
    </dgm:pt>
    <dgm:pt modelId="{1C2607F4-B5FF-482C-A1AF-CC85BA8B4072}" type="pres">
      <dgm:prSet presAssocID="{6ABA6D2B-9BEC-4FFA-83B3-8A5F914AC988}" presName="connectorText" presStyleLbl="sibTrans1D1" presStyleIdx="1" presStyleCnt="5"/>
      <dgm:spPr/>
    </dgm:pt>
    <dgm:pt modelId="{B3714FB7-49B8-41BF-9FE7-826728C8FF8C}" type="pres">
      <dgm:prSet presAssocID="{76B671F4-BE92-4C45-94F0-EB7145593DC1}" presName="node" presStyleLbl="node1" presStyleIdx="2" presStyleCnt="6">
        <dgm:presLayoutVars>
          <dgm:bulletEnabled val="1"/>
        </dgm:presLayoutVars>
      </dgm:prSet>
      <dgm:spPr/>
    </dgm:pt>
    <dgm:pt modelId="{AB0A17D1-21DA-4CEB-8BC0-CA930C2A9738}" type="pres">
      <dgm:prSet presAssocID="{81F5BBBC-B6DD-46A7-9691-087523D12CA9}" presName="sibTrans" presStyleLbl="sibTrans1D1" presStyleIdx="2" presStyleCnt="5"/>
      <dgm:spPr/>
    </dgm:pt>
    <dgm:pt modelId="{17404437-CB14-4E7A-A7BF-7F9CB3504967}" type="pres">
      <dgm:prSet presAssocID="{81F5BBBC-B6DD-46A7-9691-087523D12CA9}" presName="connectorText" presStyleLbl="sibTrans1D1" presStyleIdx="2" presStyleCnt="5"/>
      <dgm:spPr/>
    </dgm:pt>
    <dgm:pt modelId="{AC2197D4-1A0F-439C-8C99-89953F90BE1E}" type="pres">
      <dgm:prSet presAssocID="{06791236-550D-41A9-878D-8AA7FC42E534}" presName="node" presStyleLbl="node1" presStyleIdx="3" presStyleCnt="6">
        <dgm:presLayoutVars>
          <dgm:bulletEnabled val="1"/>
        </dgm:presLayoutVars>
      </dgm:prSet>
      <dgm:spPr/>
    </dgm:pt>
    <dgm:pt modelId="{3CF31D9F-90A4-4FAA-A6FA-FEED904EABC1}" type="pres">
      <dgm:prSet presAssocID="{3A6299E6-D61C-4C32-A96E-DD7EAE9B6140}" presName="sibTrans" presStyleLbl="sibTrans1D1" presStyleIdx="3" presStyleCnt="5"/>
      <dgm:spPr/>
    </dgm:pt>
    <dgm:pt modelId="{6C5052CC-8FDF-4B57-8472-76F5CEFA94DF}" type="pres">
      <dgm:prSet presAssocID="{3A6299E6-D61C-4C32-A96E-DD7EAE9B6140}" presName="connectorText" presStyleLbl="sibTrans1D1" presStyleIdx="3" presStyleCnt="5"/>
      <dgm:spPr/>
    </dgm:pt>
    <dgm:pt modelId="{F9688DCA-12D8-4253-88A2-C11C00570B28}" type="pres">
      <dgm:prSet presAssocID="{3A54A7DE-1701-47A3-A408-81F1FEEA7108}" presName="node" presStyleLbl="node1" presStyleIdx="4" presStyleCnt="6">
        <dgm:presLayoutVars>
          <dgm:bulletEnabled val="1"/>
        </dgm:presLayoutVars>
      </dgm:prSet>
      <dgm:spPr/>
    </dgm:pt>
    <dgm:pt modelId="{3990B754-C4D9-4953-BF7C-404CC1D7C3F2}" type="pres">
      <dgm:prSet presAssocID="{D2DD5FA5-C793-4F41-90D5-5D0D1FE55BD7}" presName="sibTrans" presStyleLbl="sibTrans1D1" presStyleIdx="4" presStyleCnt="5"/>
      <dgm:spPr/>
    </dgm:pt>
    <dgm:pt modelId="{57AD4EFC-9D8D-4BE8-A8C9-CFAFCF77025D}" type="pres">
      <dgm:prSet presAssocID="{D2DD5FA5-C793-4F41-90D5-5D0D1FE55BD7}" presName="connectorText" presStyleLbl="sibTrans1D1" presStyleIdx="4" presStyleCnt="5"/>
      <dgm:spPr/>
    </dgm:pt>
    <dgm:pt modelId="{B3838D57-AB57-4244-9542-13B3D3A0E3A1}" type="pres">
      <dgm:prSet presAssocID="{811E661A-BC5C-4AE4-BD24-4D5A36DFA40B}" presName="node" presStyleLbl="node1" presStyleIdx="5" presStyleCnt="6">
        <dgm:presLayoutVars>
          <dgm:bulletEnabled val="1"/>
        </dgm:presLayoutVars>
      </dgm:prSet>
      <dgm:spPr/>
    </dgm:pt>
  </dgm:ptLst>
  <dgm:cxnLst>
    <dgm:cxn modelId="{BE25C209-75BE-40D1-B6B6-7C82600546E5}" type="presOf" srcId="{07E5419D-C219-4B55-89C7-9902BBA71893}" destId="{5BE3ECD5-B40D-4802-8BF7-114BF5BFD303}" srcOrd="0" destOrd="0" presId="urn:microsoft.com/office/officeart/2005/8/layout/bProcess3"/>
    <dgm:cxn modelId="{D8D25116-0BF6-4D6B-82FD-3DC4D3ED031E}" type="presOf" srcId="{D2DD5FA5-C793-4F41-90D5-5D0D1FE55BD7}" destId="{57AD4EFC-9D8D-4BE8-A8C9-CFAFCF77025D}" srcOrd="1" destOrd="0" presId="urn:microsoft.com/office/officeart/2005/8/layout/bProcess3"/>
    <dgm:cxn modelId="{2205D51A-2C41-464C-8F14-7FDFCF9F08AC}" type="presOf" srcId="{3A6299E6-D61C-4C32-A96E-DD7EAE9B6140}" destId="{3CF31D9F-90A4-4FAA-A6FA-FEED904EABC1}" srcOrd="0" destOrd="0" presId="urn:microsoft.com/office/officeart/2005/8/layout/bProcess3"/>
    <dgm:cxn modelId="{C63C4724-F6BE-4CB1-85B1-0E7A6897A8CE}" srcId="{07E5419D-C219-4B55-89C7-9902BBA71893}" destId="{76B671F4-BE92-4C45-94F0-EB7145593DC1}" srcOrd="2" destOrd="0" parTransId="{1947C7D1-E0A0-4379-84BC-D0FD6CD7BB3E}" sibTransId="{81F5BBBC-B6DD-46A7-9691-087523D12CA9}"/>
    <dgm:cxn modelId="{0B2B7924-2A8E-46D8-BDBF-2F5B26C55172}" type="presOf" srcId="{D2DD5FA5-C793-4F41-90D5-5D0D1FE55BD7}" destId="{3990B754-C4D9-4953-BF7C-404CC1D7C3F2}" srcOrd="0" destOrd="0" presId="urn:microsoft.com/office/officeart/2005/8/layout/bProcess3"/>
    <dgm:cxn modelId="{672E0034-7E3B-4806-BA06-5B9125D28732}" srcId="{07E5419D-C219-4B55-89C7-9902BBA71893}" destId="{811E661A-BC5C-4AE4-BD24-4D5A36DFA40B}" srcOrd="5" destOrd="0" parTransId="{A85035F0-931E-4CFF-85DC-A9EA1D275FF3}" sibTransId="{4564239B-BFC1-428B-9A73-A7838320B8A2}"/>
    <dgm:cxn modelId="{E8769D3D-E4DC-4EAC-BA3E-104A297670E9}" type="presOf" srcId="{06791236-550D-41A9-878D-8AA7FC42E534}" destId="{AC2197D4-1A0F-439C-8C99-89953F90BE1E}" srcOrd="0" destOrd="0" presId="urn:microsoft.com/office/officeart/2005/8/layout/bProcess3"/>
    <dgm:cxn modelId="{2416F441-A768-4C48-AD60-2A5BE5A64E0F}" type="presOf" srcId="{76B671F4-BE92-4C45-94F0-EB7145593DC1}" destId="{B3714FB7-49B8-41BF-9FE7-826728C8FF8C}" srcOrd="0" destOrd="0" presId="urn:microsoft.com/office/officeart/2005/8/layout/bProcess3"/>
    <dgm:cxn modelId="{15702862-EA38-47FD-9300-C8EFFC1A9610}" type="presOf" srcId="{3A54A7DE-1701-47A3-A408-81F1FEEA7108}" destId="{F9688DCA-12D8-4253-88A2-C11C00570B28}" srcOrd="0" destOrd="0" presId="urn:microsoft.com/office/officeart/2005/8/layout/bProcess3"/>
    <dgm:cxn modelId="{D69B176A-58A9-4196-BED1-9039BB8DFC48}" type="presOf" srcId="{57178AD0-B3D3-4D8E-8EF3-9D0572B30E9D}" destId="{BFE6B837-D477-46B1-B355-DA085564E678}" srcOrd="1" destOrd="0" presId="urn:microsoft.com/office/officeart/2005/8/layout/bProcess3"/>
    <dgm:cxn modelId="{8A846A72-7B23-4936-B62A-8B7885AC0DDB}" type="presOf" srcId="{81F5BBBC-B6DD-46A7-9691-087523D12CA9}" destId="{17404437-CB14-4E7A-A7BF-7F9CB3504967}" srcOrd="1" destOrd="0" presId="urn:microsoft.com/office/officeart/2005/8/layout/bProcess3"/>
    <dgm:cxn modelId="{A32CD457-DD9C-40EC-B165-211CC1BF7752}" type="presOf" srcId="{1F2FF38D-73B1-4B10-8080-7733027F63DB}" destId="{A2E96110-C105-40BB-AAA9-F88DC7F51D89}" srcOrd="0" destOrd="0" presId="urn:microsoft.com/office/officeart/2005/8/layout/bProcess3"/>
    <dgm:cxn modelId="{F9F47558-3083-4A8C-BEAB-CBDD4590DEA2}" srcId="{07E5419D-C219-4B55-89C7-9902BBA71893}" destId="{06791236-550D-41A9-878D-8AA7FC42E534}" srcOrd="3" destOrd="0" parTransId="{A1BB15A3-A36E-47EF-8C99-0752E7F98BE3}" sibTransId="{3A6299E6-D61C-4C32-A96E-DD7EAE9B6140}"/>
    <dgm:cxn modelId="{89C6F67B-F94C-426C-8BF2-271664B0943B}" type="presOf" srcId="{A78C2E62-7766-4F1B-897F-45233340FEFA}" destId="{FFC92301-BCA1-434B-A76B-598053C2BD80}" srcOrd="0" destOrd="0" presId="urn:microsoft.com/office/officeart/2005/8/layout/bProcess3"/>
    <dgm:cxn modelId="{CBA28181-73FB-40EE-B125-B2D744701F5D}" type="presOf" srcId="{811E661A-BC5C-4AE4-BD24-4D5A36DFA40B}" destId="{B3838D57-AB57-4244-9542-13B3D3A0E3A1}" srcOrd="0" destOrd="0" presId="urn:microsoft.com/office/officeart/2005/8/layout/bProcess3"/>
    <dgm:cxn modelId="{41F4AC8F-8C46-4137-8A62-2F4EE4F2AF69}" srcId="{07E5419D-C219-4B55-89C7-9902BBA71893}" destId="{A78C2E62-7766-4F1B-897F-45233340FEFA}" srcOrd="0" destOrd="0" parTransId="{208C19E4-D06E-41EE-B04A-B089877A6B24}" sibTransId="{57178AD0-B3D3-4D8E-8EF3-9D0572B30E9D}"/>
    <dgm:cxn modelId="{8B234E9B-735B-440C-BFA8-CDEB24C68929}" type="presOf" srcId="{57178AD0-B3D3-4D8E-8EF3-9D0572B30E9D}" destId="{4B1A79FC-6F3F-411F-A0D4-641950410927}" srcOrd="0" destOrd="0" presId="urn:microsoft.com/office/officeart/2005/8/layout/bProcess3"/>
    <dgm:cxn modelId="{708864B7-A631-479B-B4E4-2A6CD1B31EC0}" type="presOf" srcId="{3A6299E6-D61C-4C32-A96E-DD7EAE9B6140}" destId="{6C5052CC-8FDF-4B57-8472-76F5CEFA94DF}" srcOrd="1" destOrd="0" presId="urn:microsoft.com/office/officeart/2005/8/layout/bProcess3"/>
    <dgm:cxn modelId="{A344A5C5-F6E6-4FE1-9923-2AF4650407C8}" srcId="{07E5419D-C219-4B55-89C7-9902BBA71893}" destId="{3A54A7DE-1701-47A3-A408-81F1FEEA7108}" srcOrd="4" destOrd="0" parTransId="{EA400388-3D36-48F9-8F55-FE9E3A5ECD1A}" sibTransId="{D2DD5FA5-C793-4F41-90D5-5D0D1FE55BD7}"/>
    <dgm:cxn modelId="{542DC3C7-DF03-47DB-B206-7B39F3D53D09}" type="presOf" srcId="{6ABA6D2B-9BEC-4FFA-83B3-8A5F914AC988}" destId="{1C2607F4-B5FF-482C-A1AF-CC85BA8B4072}" srcOrd="1" destOrd="0" presId="urn:microsoft.com/office/officeart/2005/8/layout/bProcess3"/>
    <dgm:cxn modelId="{52897CD8-DEB0-4F5D-A3E3-EAD6A6149540}" type="presOf" srcId="{6ABA6D2B-9BEC-4FFA-83B3-8A5F914AC988}" destId="{2A1E1CD0-1761-45B7-B1E1-C9C8E4002793}" srcOrd="0" destOrd="0" presId="urn:microsoft.com/office/officeart/2005/8/layout/bProcess3"/>
    <dgm:cxn modelId="{A884ADDE-9ED5-482F-9B5A-28D52E7A8042}" type="presOf" srcId="{81F5BBBC-B6DD-46A7-9691-087523D12CA9}" destId="{AB0A17D1-21DA-4CEB-8BC0-CA930C2A9738}" srcOrd="0" destOrd="0" presId="urn:microsoft.com/office/officeart/2005/8/layout/bProcess3"/>
    <dgm:cxn modelId="{061259FF-51CC-4442-A719-08EC25B2489A}" srcId="{07E5419D-C219-4B55-89C7-9902BBA71893}" destId="{1F2FF38D-73B1-4B10-8080-7733027F63DB}" srcOrd="1" destOrd="0" parTransId="{07DAA927-F191-4871-A9E9-A6246F3EAE49}" sibTransId="{6ABA6D2B-9BEC-4FFA-83B3-8A5F914AC988}"/>
    <dgm:cxn modelId="{7B038CF6-AE2F-45D8-A4E6-B9BBE9E6DC6D}" type="presParOf" srcId="{5BE3ECD5-B40D-4802-8BF7-114BF5BFD303}" destId="{FFC92301-BCA1-434B-A76B-598053C2BD80}" srcOrd="0" destOrd="0" presId="urn:microsoft.com/office/officeart/2005/8/layout/bProcess3"/>
    <dgm:cxn modelId="{9696BF5B-4020-4503-93C7-9F30CE72F74C}" type="presParOf" srcId="{5BE3ECD5-B40D-4802-8BF7-114BF5BFD303}" destId="{4B1A79FC-6F3F-411F-A0D4-641950410927}" srcOrd="1" destOrd="0" presId="urn:microsoft.com/office/officeart/2005/8/layout/bProcess3"/>
    <dgm:cxn modelId="{F480FD67-2D99-4715-A5C7-F975CA61C1E0}" type="presParOf" srcId="{4B1A79FC-6F3F-411F-A0D4-641950410927}" destId="{BFE6B837-D477-46B1-B355-DA085564E678}" srcOrd="0" destOrd="0" presId="urn:microsoft.com/office/officeart/2005/8/layout/bProcess3"/>
    <dgm:cxn modelId="{AC164B27-2801-4250-B06D-05C614F6E200}" type="presParOf" srcId="{5BE3ECD5-B40D-4802-8BF7-114BF5BFD303}" destId="{A2E96110-C105-40BB-AAA9-F88DC7F51D89}" srcOrd="2" destOrd="0" presId="urn:microsoft.com/office/officeart/2005/8/layout/bProcess3"/>
    <dgm:cxn modelId="{28CA3EF2-F3B6-48E7-BF28-2D857821534B}" type="presParOf" srcId="{5BE3ECD5-B40D-4802-8BF7-114BF5BFD303}" destId="{2A1E1CD0-1761-45B7-B1E1-C9C8E4002793}" srcOrd="3" destOrd="0" presId="urn:microsoft.com/office/officeart/2005/8/layout/bProcess3"/>
    <dgm:cxn modelId="{531999C4-A4A1-49CA-84A1-CA5B3D2EB5E2}" type="presParOf" srcId="{2A1E1CD0-1761-45B7-B1E1-C9C8E4002793}" destId="{1C2607F4-B5FF-482C-A1AF-CC85BA8B4072}" srcOrd="0" destOrd="0" presId="urn:microsoft.com/office/officeart/2005/8/layout/bProcess3"/>
    <dgm:cxn modelId="{31350700-0D0A-482B-9B22-C57AEAF02749}" type="presParOf" srcId="{5BE3ECD5-B40D-4802-8BF7-114BF5BFD303}" destId="{B3714FB7-49B8-41BF-9FE7-826728C8FF8C}" srcOrd="4" destOrd="0" presId="urn:microsoft.com/office/officeart/2005/8/layout/bProcess3"/>
    <dgm:cxn modelId="{C3A9B499-3187-43F0-9FE6-5F42A5952900}" type="presParOf" srcId="{5BE3ECD5-B40D-4802-8BF7-114BF5BFD303}" destId="{AB0A17D1-21DA-4CEB-8BC0-CA930C2A9738}" srcOrd="5" destOrd="0" presId="urn:microsoft.com/office/officeart/2005/8/layout/bProcess3"/>
    <dgm:cxn modelId="{549395B3-E955-4660-99E5-1802F173E27F}" type="presParOf" srcId="{AB0A17D1-21DA-4CEB-8BC0-CA930C2A9738}" destId="{17404437-CB14-4E7A-A7BF-7F9CB3504967}" srcOrd="0" destOrd="0" presId="urn:microsoft.com/office/officeart/2005/8/layout/bProcess3"/>
    <dgm:cxn modelId="{9A9E04A1-5190-403F-ABDA-91513ECC2435}" type="presParOf" srcId="{5BE3ECD5-B40D-4802-8BF7-114BF5BFD303}" destId="{AC2197D4-1A0F-439C-8C99-89953F90BE1E}" srcOrd="6" destOrd="0" presId="urn:microsoft.com/office/officeart/2005/8/layout/bProcess3"/>
    <dgm:cxn modelId="{FEE35094-776D-4904-8FE8-ACF0A9007F32}" type="presParOf" srcId="{5BE3ECD5-B40D-4802-8BF7-114BF5BFD303}" destId="{3CF31D9F-90A4-4FAA-A6FA-FEED904EABC1}" srcOrd="7" destOrd="0" presId="urn:microsoft.com/office/officeart/2005/8/layout/bProcess3"/>
    <dgm:cxn modelId="{3C057DCE-865F-4052-80E6-0DBA78EB5E0F}" type="presParOf" srcId="{3CF31D9F-90A4-4FAA-A6FA-FEED904EABC1}" destId="{6C5052CC-8FDF-4B57-8472-76F5CEFA94DF}" srcOrd="0" destOrd="0" presId="urn:microsoft.com/office/officeart/2005/8/layout/bProcess3"/>
    <dgm:cxn modelId="{3B455BA5-57EB-4294-9027-B59D310DC66D}" type="presParOf" srcId="{5BE3ECD5-B40D-4802-8BF7-114BF5BFD303}" destId="{F9688DCA-12D8-4253-88A2-C11C00570B28}" srcOrd="8" destOrd="0" presId="urn:microsoft.com/office/officeart/2005/8/layout/bProcess3"/>
    <dgm:cxn modelId="{0BA5AD00-6BBF-4A71-85B8-241E8F34E557}" type="presParOf" srcId="{5BE3ECD5-B40D-4802-8BF7-114BF5BFD303}" destId="{3990B754-C4D9-4953-BF7C-404CC1D7C3F2}" srcOrd="9" destOrd="0" presId="urn:microsoft.com/office/officeart/2005/8/layout/bProcess3"/>
    <dgm:cxn modelId="{80695A5F-19E2-453E-BE89-31F7DDE8571A}" type="presParOf" srcId="{3990B754-C4D9-4953-BF7C-404CC1D7C3F2}" destId="{57AD4EFC-9D8D-4BE8-A8C9-CFAFCF77025D}" srcOrd="0" destOrd="0" presId="urn:microsoft.com/office/officeart/2005/8/layout/bProcess3"/>
    <dgm:cxn modelId="{54FD478F-E1E7-46F9-84E4-737F37D255A8}" type="presParOf" srcId="{5BE3ECD5-B40D-4802-8BF7-114BF5BFD303}" destId="{B3838D57-AB57-4244-9542-13B3D3A0E3A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A79FC-6F3F-411F-A0D4-641950410927}">
      <dsp:nvSpPr>
        <dsp:cNvPr id="0" name=""/>
        <dsp:cNvSpPr/>
      </dsp:nvSpPr>
      <dsp:spPr>
        <a:xfrm>
          <a:off x="3367962" y="988933"/>
          <a:ext cx="742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239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>
            <a:latin typeface="+mn-lt"/>
          </a:endParaRPr>
        </a:p>
      </dsp:txBody>
      <dsp:txXfrm>
        <a:off x="3719833" y="1030788"/>
        <a:ext cx="38649" cy="7729"/>
      </dsp:txXfrm>
    </dsp:sp>
    <dsp:sp modelId="{FFC92301-BCA1-434B-A76B-598053C2BD80}">
      <dsp:nvSpPr>
        <dsp:cNvPr id="0" name=""/>
        <dsp:cNvSpPr/>
      </dsp:nvSpPr>
      <dsp:spPr>
        <a:xfrm>
          <a:off x="8928" y="26403"/>
          <a:ext cx="3360834" cy="2016500"/>
        </a:xfrm>
        <a:prstGeom prst="rect">
          <a:avLst/>
        </a:prstGeom>
        <a:solidFill>
          <a:srgbClr val="2024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n-lt"/>
              <a:cs typeface="Arial" panose="020B0604020202020204" pitchFamily="34" charset="0"/>
            </a:rPr>
            <a:t>Jan – March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  <a:cs typeface="Arial" panose="020B0604020202020204" pitchFamily="34" charset="0"/>
            </a:rPr>
            <a:t>Individual Careers Appointments</a:t>
          </a:r>
          <a:endParaRPr lang="en-US" sz="2800" kern="1200">
            <a:latin typeface="+mn-lt"/>
          </a:endParaRPr>
        </a:p>
      </dsp:txBody>
      <dsp:txXfrm>
        <a:off x="8928" y="26403"/>
        <a:ext cx="3360834" cy="2016500"/>
      </dsp:txXfrm>
    </dsp:sp>
    <dsp:sp modelId="{2A1E1CD0-1761-45B7-B1E1-C9C8E4002793}">
      <dsp:nvSpPr>
        <dsp:cNvPr id="0" name=""/>
        <dsp:cNvSpPr/>
      </dsp:nvSpPr>
      <dsp:spPr>
        <a:xfrm>
          <a:off x="7501788" y="988933"/>
          <a:ext cx="742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239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>
            <a:latin typeface="+mn-lt"/>
          </a:endParaRPr>
        </a:p>
      </dsp:txBody>
      <dsp:txXfrm>
        <a:off x="7853659" y="1030788"/>
        <a:ext cx="38649" cy="7729"/>
      </dsp:txXfrm>
    </dsp:sp>
    <dsp:sp modelId="{A2E96110-C105-40BB-AAA9-F88DC7F51D89}">
      <dsp:nvSpPr>
        <dsp:cNvPr id="0" name=""/>
        <dsp:cNvSpPr/>
      </dsp:nvSpPr>
      <dsp:spPr>
        <a:xfrm>
          <a:off x="4142753" y="26403"/>
          <a:ext cx="3360834" cy="20165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Oct – March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College Open Events &amp; Taster Days</a:t>
          </a:r>
          <a:endParaRPr lang="en-US" sz="2800" kern="1200">
            <a:solidFill>
              <a:schemeClr val="bg1"/>
            </a:solidFill>
            <a:latin typeface="+mn-lt"/>
          </a:endParaRPr>
        </a:p>
      </dsp:txBody>
      <dsp:txXfrm>
        <a:off x="4142753" y="26403"/>
        <a:ext cx="3360834" cy="2016500"/>
      </dsp:txXfrm>
    </dsp:sp>
    <dsp:sp modelId="{AB0A17D1-21DA-4CEB-8BC0-CA930C2A9738}">
      <dsp:nvSpPr>
        <dsp:cNvPr id="0" name=""/>
        <dsp:cNvSpPr/>
      </dsp:nvSpPr>
      <dsp:spPr>
        <a:xfrm>
          <a:off x="1689345" y="2041104"/>
          <a:ext cx="8267651" cy="742391"/>
        </a:xfrm>
        <a:custGeom>
          <a:avLst/>
          <a:gdLst/>
          <a:ahLst/>
          <a:cxnLst/>
          <a:rect l="0" t="0" r="0" b="0"/>
          <a:pathLst>
            <a:path>
              <a:moveTo>
                <a:pt x="8267651" y="0"/>
              </a:moveTo>
              <a:lnTo>
                <a:pt x="8267651" y="388295"/>
              </a:lnTo>
              <a:lnTo>
                <a:pt x="0" y="388295"/>
              </a:lnTo>
              <a:lnTo>
                <a:pt x="0" y="74239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>
            <a:latin typeface="+mn-lt"/>
          </a:endParaRPr>
        </a:p>
      </dsp:txBody>
      <dsp:txXfrm>
        <a:off x="5615578" y="2408435"/>
        <a:ext cx="415185" cy="7729"/>
      </dsp:txXfrm>
    </dsp:sp>
    <dsp:sp modelId="{B3714FB7-49B8-41BF-9FE7-826728C8FF8C}">
      <dsp:nvSpPr>
        <dsp:cNvPr id="0" name=""/>
        <dsp:cNvSpPr/>
      </dsp:nvSpPr>
      <dsp:spPr>
        <a:xfrm>
          <a:off x="8276579" y="26403"/>
          <a:ext cx="3360834" cy="201650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n-lt"/>
              <a:cs typeface="Arial" panose="020B0604020202020204" pitchFamily="34" charset="0"/>
            </a:rPr>
            <a:t>Feb - March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  <a:cs typeface="Arial" panose="020B0604020202020204" pitchFamily="34" charset="0"/>
            </a:rPr>
            <a:t>Apply to Sixth Form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  <a:cs typeface="Arial" panose="020B0604020202020204" pitchFamily="34" charset="0"/>
            </a:rPr>
            <a:t>&amp;/or College</a:t>
          </a:r>
          <a:endParaRPr lang="en-US" sz="2800" kern="1200">
            <a:latin typeface="+mn-lt"/>
          </a:endParaRPr>
        </a:p>
      </dsp:txBody>
      <dsp:txXfrm>
        <a:off x="8276579" y="26403"/>
        <a:ext cx="3360834" cy="2016500"/>
      </dsp:txXfrm>
    </dsp:sp>
    <dsp:sp modelId="{3CF31D9F-90A4-4FAA-A6FA-FEED904EABC1}">
      <dsp:nvSpPr>
        <dsp:cNvPr id="0" name=""/>
        <dsp:cNvSpPr/>
      </dsp:nvSpPr>
      <dsp:spPr>
        <a:xfrm>
          <a:off x="3367962" y="3778426"/>
          <a:ext cx="742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239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>
            <a:latin typeface="+mn-lt"/>
          </a:endParaRPr>
        </a:p>
      </dsp:txBody>
      <dsp:txXfrm>
        <a:off x="3719833" y="3820281"/>
        <a:ext cx="38649" cy="7729"/>
      </dsp:txXfrm>
    </dsp:sp>
    <dsp:sp modelId="{AC2197D4-1A0F-439C-8C99-89953F90BE1E}">
      <dsp:nvSpPr>
        <dsp:cNvPr id="0" name=""/>
        <dsp:cNvSpPr/>
      </dsp:nvSpPr>
      <dsp:spPr>
        <a:xfrm>
          <a:off x="8928" y="2815895"/>
          <a:ext cx="3360834" cy="20165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n-lt"/>
              <a:cs typeface="Arial" panose="020B0604020202020204" pitchFamily="34" charset="0"/>
            </a:rPr>
            <a:t>March – July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n-lt"/>
              <a:cs typeface="Arial" panose="020B0604020202020204" pitchFamily="34" charset="0"/>
            </a:rPr>
            <a:t> </a:t>
          </a:r>
          <a:r>
            <a:rPr lang="en-US" sz="2800" kern="1200">
              <a:latin typeface="+mn-lt"/>
              <a:cs typeface="Arial" panose="020B0604020202020204" pitchFamily="34" charset="0"/>
            </a:rPr>
            <a:t>Apply for Apprenticeships</a:t>
          </a:r>
          <a:endParaRPr lang="en-GB" sz="2800" kern="1200">
            <a:latin typeface="+mn-lt"/>
            <a:cs typeface="Arial" panose="020B0604020202020204" pitchFamily="34" charset="0"/>
          </a:endParaRPr>
        </a:p>
      </dsp:txBody>
      <dsp:txXfrm>
        <a:off x="8928" y="2815895"/>
        <a:ext cx="3360834" cy="2016500"/>
      </dsp:txXfrm>
    </dsp:sp>
    <dsp:sp modelId="{3990B754-C4D9-4953-BF7C-404CC1D7C3F2}">
      <dsp:nvSpPr>
        <dsp:cNvPr id="0" name=""/>
        <dsp:cNvSpPr/>
      </dsp:nvSpPr>
      <dsp:spPr>
        <a:xfrm>
          <a:off x="7501788" y="3778426"/>
          <a:ext cx="742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239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>
            <a:latin typeface="+mn-lt"/>
          </a:endParaRPr>
        </a:p>
      </dsp:txBody>
      <dsp:txXfrm>
        <a:off x="7853659" y="3820281"/>
        <a:ext cx="38649" cy="7729"/>
      </dsp:txXfrm>
    </dsp:sp>
    <dsp:sp modelId="{F9688DCA-12D8-4253-88A2-C11C00570B28}">
      <dsp:nvSpPr>
        <dsp:cNvPr id="0" name=""/>
        <dsp:cNvSpPr/>
      </dsp:nvSpPr>
      <dsp:spPr>
        <a:xfrm>
          <a:off x="4142753" y="2815895"/>
          <a:ext cx="3360834" cy="20165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n-lt"/>
              <a:cs typeface="Arial" panose="020B0604020202020204" pitchFamily="34" charset="0"/>
            </a:rPr>
            <a:t>May – June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  <a:cs typeface="Arial" panose="020B0604020202020204" pitchFamily="34" charset="0"/>
            </a:rPr>
            <a:t>Concentrate on GCSEs</a:t>
          </a:r>
          <a:endParaRPr lang="en-US" sz="2800" kern="1200">
            <a:latin typeface="+mn-lt"/>
          </a:endParaRPr>
        </a:p>
      </dsp:txBody>
      <dsp:txXfrm>
        <a:off x="4142753" y="2815895"/>
        <a:ext cx="3360834" cy="2016500"/>
      </dsp:txXfrm>
    </dsp:sp>
    <dsp:sp modelId="{B3838D57-AB57-4244-9542-13B3D3A0E3A1}">
      <dsp:nvSpPr>
        <dsp:cNvPr id="0" name=""/>
        <dsp:cNvSpPr/>
      </dsp:nvSpPr>
      <dsp:spPr>
        <a:xfrm>
          <a:off x="8276579" y="2815895"/>
          <a:ext cx="3360834" cy="20165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n-lt"/>
              <a:cs typeface="Arial" panose="020B0604020202020204" pitchFamily="34" charset="0"/>
            </a:rPr>
            <a:t>June - August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  <a:cs typeface="Arial" panose="020B0604020202020204" pitchFamily="34" charset="0"/>
            </a:rPr>
            <a:t>Work Experience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  <a:cs typeface="Arial" panose="020B0604020202020204" pitchFamily="34" charset="0"/>
            </a:rPr>
            <a:t>GCSE Results</a:t>
          </a:r>
          <a:endParaRPr lang="en-US" sz="2800" kern="1200">
            <a:latin typeface="+mn-lt"/>
          </a:endParaRPr>
        </a:p>
      </dsp:txBody>
      <dsp:txXfrm>
        <a:off x="8276579" y="2815895"/>
        <a:ext cx="3360834" cy="201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32BD4-05DE-BD4D-98A9-D65044DF273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D9DD-3079-9646-B9C9-CBC017BA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6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5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4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0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8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22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9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0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9DD-3079-9646-B9C9-CBC017BA8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3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F5D8FB-B73B-D842-9CD7-61C97A8B04FB}"/>
              </a:ext>
            </a:extLst>
          </p:cNvPr>
          <p:cNvSpPr txBox="1">
            <a:spLocks/>
          </p:cNvSpPr>
          <p:nvPr userDrawn="1"/>
        </p:nvSpPr>
        <p:spPr>
          <a:xfrm>
            <a:off x="376157" y="1769476"/>
            <a:ext cx="9006382" cy="6185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>
                <a:solidFill>
                  <a:srgbClr val="091F48"/>
                </a:solidFill>
              </a:rPr>
              <a:t>Section Heading </a:t>
            </a:r>
            <a:endParaRPr lang="en-US" sz="3200">
              <a:solidFill>
                <a:srgbClr val="091F48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D226EC3-93D9-114F-A725-AC311699A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1363" t="28993" r="74811" b="35797"/>
          <a:stretch/>
        </p:blipFill>
        <p:spPr>
          <a:xfrm>
            <a:off x="7275576" y="1421296"/>
            <a:ext cx="5728129" cy="48602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03452" y="166689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03452" y="414656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10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F5D8FB-B73B-D842-9CD7-61C97A8B04FB}"/>
              </a:ext>
            </a:extLst>
          </p:cNvPr>
          <p:cNvSpPr txBox="1">
            <a:spLocks/>
          </p:cNvSpPr>
          <p:nvPr userDrawn="1"/>
        </p:nvSpPr>
        <p:spPr>
          <a:xfrm>
            <a:off x="376157" y="1769476"/>
            <a:ext cx="9006382" cy="6185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>
                <a:solidFill>
                  <a:srgbClr val="091F48"/>
                </a:solidFill>
              </a:rPr>
              <a:t>Section Heading </a:t>
            </a:r>
            <a:endParaRPr lang="en-US" sz="3200">
              <a:solidFill>
                <a:srgbClr val="091F48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D226EC3-93D9-114F-A725-AC311699A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1363" t="28993" r="74811" b="35797"/>
          <a:stretch/>
        </p:blipFill>
        <p:spPr>
          <a:xfrm>
            <a:off x="7265302" y="1421296"/>
            <a:ext cx="5728129" cy="48602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03452" y="166689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03452" y="414656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F5D8FB-B73B-D842-9CD7-61C97A8B04FB}"/>
              </a:ext>
            </a:extLst>
          </p:cNvPr>
          <p:cNvSpPr txBox="1">
            <a:spLocks/>
          </p:cNvSpPr>
          <p:nvPr userDrawn="1"/>
        </p:nvSpPr>
        <p:spPr>
          <a:xfrm>
            <a:off x="376157" y="1769476"/>
            <a:ext cx="9006382" cy="6185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>
                <a:solidFill>
                  <a:srgbClr val="091F48"/>
                </a:solidFill>
              </a:rPr>
              <a:t>Section Heading </a:t>
            </a:r>
            <a:endParaRPr lang="en-US" sz="3200">
              <a:solidFill>
                <a:srgbClr val="091F48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8E2E23-B88C-7C4C-92CF-24CF8820FF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044" y="3024704"/>
            <a:ext cx="5476005" cy="16534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GB"/>
              <a:t>Cover 2 Title</a:t>
            </a:r>
            <a:endParaRPr lang="en-US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D120A9A3-B30D-C142-A948-EDFDDA00A7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45031" y="1421296"/>
            <a:ext cx="6123462" cy="48602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F5D8FB-B73B-D842-9CD7-61C97A8B04FB}"/>
              </a:ext>
            </a:extLst>
          </p:cNvPr>
          <p:cNvSpPr txBox="1">
            <a:spLocks/>
          </p:cNvSpPr>
          <p:nvPr userDrawn="1"/>
        </p:nvSpPr>
        <p:spPr>
          <a:xfrm>
            <a:off x="376157" y="1769476"/>
            <a:ext cx="9006382" cy="6185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>
                <a:solidFill>
                  <a:srgbClr val="091F48"/>
                </a:solidFill>
              </a:rPr>
              <a:t>Section Heading </a:t>
            </a:r>
            <a:endParaRPr lang="en-US" sz="3200">
              <a:solidFill>
                <a:srgbClr val="091F48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8E2E23-B88C-7C4C-92CF-24CF8820FF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41311"/>
            <a:ext cx="12192000" cy="1358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GB"/>
              <a:t>Section Divider 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F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8E2E23-B88C-7C4C-92CF-24CF8820FF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41311"/>
            <a:ext cx="12192000" cy="1358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400">
                <a:solidFill>
                  <a:srgbClr val="091F48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GB"/>
              <a:t>Section Divider 2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452" y="166689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452" y="414656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Tahoma" charset="0"/>
                <a:cs typeface="Tahoma" charset="0"/>
              </a:defRPr>
            </a:lvl1pPr>
            <a:lvl2pPr>
              <a:defRPr>
                <a:latin typeface="+mn-lt"/>
                <a:ea typeface="Tahoma" charset="0"/>
                <a:cs typeface="Tahoma" charset="0"/>
              </a:defRPr>
            </a:lvl2pPr>
            <a:lvl3pPr>
              <a:defRPr>
                <a:latin typeface="+mn-lt"/>
                <a:ea typeface="Tahoma" charset="0"/>
                <a:cs typeface="Tahoma" charset="0"/>
              </a:defRPr>
            </a:lvl3pPr>
            <a:lvl4pPr>
              <a:defRPr>
                <a:latin typeface="+mn-lt"/>
                <a:ea typeface="Tahoma" charset="0"/>
                <a:cs typeface="Tahoma" charset="0"/>
              </a:defRPr>
            </a:lvl4pPr>
            <a:lvl5pPr>
              <a:defRPr>
                <a:latin typeface="+mn-lt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F5D8FB-B73B-D842-9CD7-61C97A8B04FB}"/>
              </a:ext>
            </a:extLst>
          </p:cNvPr>
          <p:cNvSpPr txBox="1">
            <a:spLocks/>
          </p:cNvSpPr>
          <p:nvPr userDrawn="1"/>
        </p:nvSpPr>
        <p:spPr>
          <a:xfrm>
            <a:off x="376157" y="1769476"/>
            <a:ext cx="9006382" cy="6185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>
                <a:solidFill>
                  <a:srgbClr val="091F48"/>
                </a:solidFill>
              </a:rPr>
              <a:t>Section Heading </a:t>
            </a:r>
            <a:endParaRPr lang="en-US" sz="3200">
              <a:solidFill>
                <a:srgbClr val="091F48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8E2E23-B88C-7C4C-92CF-24CF8820FF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044" y="3024704"/>
            <a:ext cx="5476005" cy="16534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GB"/>
              <a:t>Cover 2 Title</a:t>
            </a:r>
            <a:endParaRPr lang="en-US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D120A9A3-B30D-C142-A948-EDFDDA00A7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45031" y="1421296"/>
            <a:ext cx="6123462" cy="48602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F5D8FB-B73B-D842-9CD7-61C97A8B04FB}"/>
              </a:ext>
            </a:extLst>
          </p:cNvPr>
          <p:cNvSpPr txBox="1">
            <a:spLocks/>
          </p:cNvSpPr>
          <p:nvPr userDrawn="1"/>
        </p:nvSpPr>
        <p:spPr>
          <a:xfrm>
            <a:off x="376157" y="1769476"/>
            <a:ext cx="9006382" cy="6185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>
                <a:solidFill>
                  <a:srgbClr val="091F48"/>
                </a:solidFill>
              </a:rPr>
              <a:t>Section Heading </a:t>
            </a:r>
            <a:endParaRPr lang="en-US" sz="3200">
              <a:solidFill>
                <a:srgbClr val="091F48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8E2E23-B88C-7C4C-92CF-24CF8820FF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41311"/>
            <a:ext cx="12192000" cy="1358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GB"/>
              <a:t>Section Divider 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F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8E2E23-B88C-7C4C-92CF-24CF8820FF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41311"/>
            <a:ext cx="12192000" cy="1358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400">
                <a:solidFill>
                  <a:srgbClr val="091F48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GB"/>
              <a:t>Section Divider 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452" y="166689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452" y="414656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76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Tahoma" charset="0"/>
                <a:cs typeface="Tahoma" charset="0"/>
              </a:defRPr>
            </a:lvl1pPr>
            <a:lvl2pPr>
              <a:defRPr>
                <a:latin typeface="+mn-lt"/>
                <a:ea typeface="Tahoma" charset="0"/>
                <a:cs typeface="Tahoma" charset="0"/>
              </a:defRPr>
            </a:lvl2pPr>
            <a:lvl3pPr>
              <a:defRPr>
                <a:latin typeface="+mn-lt"/>
                <a:ea typeface="Tahoma" charset="0"/>
                <a:cs typeface="Tahoma" charset="0"/>
              </a:defRPr>
            </a:lvl3pPr>
            <a:lvl4pPr>
              <a:defRPr>
                <a:latin typeface="+mn-lt"/>
                <a:ea typeface="Tahoma" charset="0"/>
                <a:cs typeface="Tahoma" charset="0"/>
              </a:defRPr>
            </a:lvl4pPr>
            <a:lvl5pPr>
              <a:defRPr>
                <a:latin typeface="+mn-lt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0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21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50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384" y="1585409"/>
            <a:ext cx="10510463" cy="459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A01ED9-7D89-094B-B1DD-A4FE288E5D0E}"/>
              </a:ext>
            </a:extLst>
          </p:cNvPr>
          <p:cNvSpPr txBox="1">
            <a:spLocks/>
          </p:cNvSpPr>
          <p:nvPr userDrawn="1"/>
        </p:nvSpPr>
        <p:spPr>
          <a:xfrm>
            <a:off x="9832369" y="6376230"/>
            <a:ext cx="2084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rgbClr val="091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err="1">
                <a:solidFill>
                  <a:srgbClr val="091F48"/>
                </a:solidFill>
                <a:effectLst/>
                <a:latin typeface="+mj-lt"/>
                <a:ea typeface="Tahoma" charset="0"/>
                <a:cs typeface="Tahoma" charset="0"/>
              </a:rPr>
              <a:t>www.staidans.co.uk</a:t>
            </a:r>
            <a:endParaRPr lang="en-GB" sz="1400" b="0" i="0" kern="1200">
              <a:solidFill>
                <a:srgbClr val="091F48"/>
              </a:solidFill>
              <a:effectLst/>
              <a:latin typeface="+mj-lt"/>
              <a:ea typeface="Tahoma" charset="0"/>
              <a:cs typeface="Tahoma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FAC41-9965-7F41-AA80-9814ACDF8514}"/>
              </a:ext>
            </a:extLst>
          </p:cNvPr>
          <p:cNvCxnSpPr/>
          <p:nvPr userDrawn="1"/>
        </p:nvCxnSpPr>
        <p:spPr>
          <a:xfrm>
            <a:off x="0" y="6301408"/>
            <a:ext cx="12192000" cy="0"/>
          </a:xfrm>
          <a:prstGeom prst="line">
            <a:avLst/>
          </a:prstGeom>
          <a:ln w="28575">
            <a:solidFill>
              <a:srgbClr val="091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E04001-BC15-B249-94F9-4B4564C5CC50}"/>
              </a:ext>
            </a:extLst>
          </p:cNvPr>
          <p:cNvSpPr/>
          <p:nvPr userDrawn="1"/>
        </p:nvSpPr>
        <p:spPr>
          <a:xfrm>
            <a:off x="0" y="308113"/>
            <a:ext cx="12192000" cy="974033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1F4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D22A2-DF56-7C4E-A48A-E8DB4ECD5EAB}"/>
              </a:ext>
            </a:extLst>
          </p:cNvPr>
          <p:cNvSpPr/>
          <p:nvPr userDrawn="1"/>
        </p:nvSpPr>
        <p:spPr>
          <a:xfrm>
            <a:off x="0" y="164113"/>
            <a:ext cx="12192000" cy="144000"/>
          </a:xfrm>
          <a:prstGeom prst="rect">
            <a:avLst/>
          </a:prstGeom>
          <a:solidFill>
            <a:srgbClr val="F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1F48"/>
              </a:solidFill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B5D5AE6-C591-3C4C-B35A-A87E744FE1B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06000" y="164113"/>
            <a:ext cx="2011313" cy="142129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A01ED9-7D89-094B-B1DD-A4FE288E5D0E}"/>
              </a:ext>
            </a:extLst>
          </p:cNvPr>
          <p:cNvSpPr txBox="1">
            <a:spLocks/>
          </p:cNvSpPr>
          <p:nvPr userDrawn="1"/>
        </p:nvSpPr>
        <p:spPr>
          <a:xfrm>
            <a:off x="182880" y="637623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rgbClr val="091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>
                <a:solidFill>
                  <a:srgbClr val="091F48"/>
                </a:solidFill>
                <a:effectLst/>
                <a:latin typeface="+mj-lt"/>
                <a:ea typeface="Tahoma" charset="0"/>
                <a:cs typeface="Tahoma" charset="0"/>
              </a:rPr>
              <a:t>Life in all its fullness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692" y="308113"/>
            <a:ext cx="9431677" cy="974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43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49" r:id="rId5"/>
    <p:sldLayoutId id="2147483650" r:id="rId6"/>
    <p:sldLayoutId id="2147483651" r:id="rId7"/>
    <p:sldLayoutId id="2147483652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Tahoma" charset="0"/>
          <a:cs typeface="Taho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38C62CE-7472-2C4E-B9EF-BE90BE369755}"/>
              </a:ext>
            </a:extLst>
          </p:cNvPr>
          <p:cNvSpPr/>
          <p:nvPr userDrawn="1"/>
        </p:nvSpPr>
        <p:spPr>
          <a:xfrm>
            <a:off x="0" y="1421296"/>
            <a:ext cx="12192000" cy="4860234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81F4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2207" y="1585409"/>
            <a:ext cx="10541285" cy="459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A01ED9-7D89-094B-B1DD-A4FE288E5D0E}"/>
              </a:ext>
            </a:extLst>
          </p:cNvPr>
          <p:cNvSpPr txBox="1">
            <a:spLocks/>
          </p:cNvSpPr>
          <p:nvPr userDrawn="1"/>
        </p:nvSpPr>
        <p:spPr>
          <a:xfrm>
            <a:off x="9832369" y="6376230"/>
            <a:ext cx="2084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rgbClr val="091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err="1">
                <a:solidFill>
                  <a:srgbClr val="091F48"/>
                </a:solidFill>
                <a:effectLst/>
                <a:latin typeface="+mj-lt"/>
                <a:ea typeface="Tahoma" charset="0"/>
                <a:cs typeface="Tahoma" charset="0"/>
              </a:rPr>
              <a:t>www.staidans.co.uk</a:t>
            </a:r>
            <a:endParaRPr lang="en-GB" sz="1400" b="0" i="0" kern="1200">
              <a:solidFill>
                <a:srgbClr val="091F48"/>
              </a:solidFill>
              <a:effectLst/>
              <a:latin typeface="+mj-lt"/>
              <a:ea typeface="Tahoma" charset="0"/>
              <a:cs typeface="Tahoma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8FAC41-9965-7F41-AA80-9814ACDF8514}"/>
              </a:ext>
            </a:extLst>
          </p:cNvPr>
          <p:cNvCxnSpPr/>
          <p:nvPr userDrawn="1"/>
        </p:nvCxnSpPr>
        <p:spPr>
          <a:xfrm>
            <a:off x="0" y="6301408"/>
            <a:ext cx="12192000" cy="0"/>
          </a:xfrm>
          <a:prstGeom prst="line">
            <a:avLst/>
          </a:prstGeom>
          <a:ln w="28575">
            <a:solidFill>
              <a:srgbClr val="091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8E04001-BC15-B249-94F9-4B4564C5CC50}"/>
              </a:ext>
            </a:extLst>
          </p:cNvPr>
          <p:cNvSpPr/>
          <p:nvPr userDrawn="1"/>
        </p:nvSpPr>
        <p:spPr>
          <a:xfrm>
            <a:off x="0" y="308113"/>
            <a:ext cx="12192000" cy="974033"/>
          </a:xfrm>
          <a:prstGeom prst="rect">
            <a:avLst/>
          </a:prstGeom>
          <a:solidFill>
            <a:srgbClr val="09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1F4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D22A2-DF56-7C4E-A48A-E8DB4ECD5EAB}"/>
              </a:ext>
            </a:extLst>
          </p:cNvPr>
          <p:cNvSpPr/>
          <p:nvPr userDrawn="1"/>
        </p:nvSpPr>
        <p:spPr>
          <a:xfrm>
            <a:off x="0" y="164113"/>
            <a:ext cx="12192000" cy="144000"/>
          </a:xfrm>
          <a:prstGeom prst="rect">
            <a:avLst/>
          </a:prstGeom>
          <a:solidFill>
            <a:srgbClr val="F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1F48"/>
              </a:solidFill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B5D5AE6-C591-3C4C-B35A-A87E744FE1B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06000" y="164113"/>
            <a:ext cx="2011313" cy="142129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A01ED9-7D89-094B-B1DD-A4FE288E5D0E}"/>
              </a:ext>
            </a:extLst>
          </p:cNvPr>
          <p:cNvSpPr txBox="1">
            <a:spLocks/>
          </p:cNvSpPr>
          <p:nvPr userDrawn="1"/>
        </p:nvSpPr>
        <p:spPr>
          <a:xfrm>
            <a:off x="182880" y="637623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rgbClr val="091F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>
                <a:solidFill>
                  <a:srgbClr val="091F48"/>
                </a:solidFill>
                <a:effectLst/>
                <a:latin typeface="+mj-lt"/>
                <a:ea typeface="Tahoma" charset="0"/>
                <a:cs typeface="Tahoma" charset="0"/>
              </a:rPr>
              <a:t>Life in all its fullness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00692" y="308113"/>
            <a:ext cx="9431677" cy="974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00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enticeships.org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apprenticeship.service.gov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26" Type="http://schemas.openxmlformats.org/officeDocument/2006/relationships/image" Target="../media/image50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20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openxmlformats.org/officeDocument/2006/relationships/image" Target="../media/image29.gif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452" y="2363580"/>
            <a:ext cx="9144000" cy="2387600"/>
          </a:xfrm>
        </p:spPr>
        <p:txBody>
          <a:bodyPr/>
          <a:lstStyle/>
          <a:p>
            <a:r>
              <a:rPr lang="en-US">
                <a:ea typeface="Tahoma"/>
                <a:cs typeface="Tahoma"/>
              </a:rPr>
              <a:t>Year 11</a:t>
            </a:r>
            <a:br>
              <a:rPr lang="en-US"/>
            </a:br>
            <a:br>
              <a:rPr lang="en-US"/>
            </a:br>
            <a:r>
              <a:rPr lang="en-US" b="1">
                <a:ea typeface="Tahoma"/>
                <a:cs typeface="Tahoma"/>
              </a:rPr>
              <a:t>Post 16 Options and Beyond</a:t>
            </a:r>
          </a:p>
        </p:txBody>
      </p:sp>
    </p:spTree>
    <p:extLst>
      <p:ext uri="{BB962C8B-B14F-4D97-AF65-F5344CB8AC3E}">
        <p14:creationId xmlns:p14="http://schemas.microsoft.com/office/powerpoint/2010/main" val="150247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Vocational Courses…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956621-50A1-4DF4-8FE1-1A501EC35E01}"/>
              </a:ext>
            </a:extLst>
          </p:cNvPr>
          <p:cNvSpPr txBox="1">
            <a:spLocks/>
          </p:cNvSpPr>
          <p:nvPr/>
        </p:nvSpPr>
        <p:spPr>
          <a:xfrm>
            <a:off x="489221" y="1514137"/>
            <a:ext cx="11702779" cy="2412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 panose="020B0604020202020204" pitchFamily="34" charset="0"/>
              </a:rPr>
              <a:t>Courses which are primarily assessed through</a:t>
            </a:r>
            <a:r>
              <a:rPr lang="en-US">
                <a:solidFill>
                  <a:srgbClr val="00B0F0"/>
                </a:solidFill>
                <a:cs typeface="Arial" panose="020B0604020202020204" pitchFamily="34" charset="0"/>
              </a:rPr>
              <a:t> assignments </a:t>
            </a:r>
            <a:r>
              <a:rPr lang="en-US">
                <a:cs typeface="Arial" panose="020B0604020202020204" pitchFamily="34" charset="0"/>
              </a:rPr>
              <a:t>and </a:t>
            </a:r>
            <a:r>
              <a:rPr lang="en-US">
                <a:solidFill>
                  <a:srgbClr val="00B0F0"/>
                </a:solidFill>
                <a:cs typeface="Arial" panose="020B0604020202020204" pitchFamily="34" charset="0"/>
              </a:rPr>
              <a:t>coursework</a:t>
            </a:r>
          </a:p>
          <a:p>
            <a:r>
              <a:rPr lang="en-GB">
                <a:cs typeface="Arial" panose="020B0604020202020204" pitchFamily="34" charset="0"/>
              </a:rPr>
              <a:t>Last </a:t>
            </a:r>
            <a:r>
              <a:rPr lang="en-GB">
                <a:solidFill>
                  <a:srgbClr val="00B0F0"/>
                </a:solidFill>
                <a:cs typeface="Arial" panose="020B0604020202020204" pitchFamily="34" charset="0"/>
              </a:rPr>
              <a:t>up to two years </a:t>
            </a:r>
            <a:r>
              <a:rPr lang="en-GB">
                <a:cs typeface="Arial" panose="020B0604020202020204" pitchFamily="34" charset="0"/>
              </a:rPr>
              <a:t>and open multiple progression routes</a:t>
            </a:r>
            <a:endParaRPr lang="en-GB" sz="300">
              <a:cs typeface="Arial" panose="020B0604020202020204" pitchFamily="34" charset="0"/>
            </a:endParaRPr>
          </a:p>
          <a:p>
            <a:r>
              <a:rPr lang="en-GB">
                <a:cs typeface="Arial" panose="020B0604020202020204" pitchFamily="34" charset="0"/>
              </a:rPr>
              <a:t>Enable you to:</a:t>
            </a:r>
          </a:p>
          <a:p>
            <a:pPr lvl="1"/>
            <a:r>
              <a:rPr lang="en-GB">
                <a:cs typeface="Arial" panose="020B0604020202020204" pitchFamily="34" charset="0"/>
              </a:rPr>
              <a:t>Combine </a:t>
            </a:r>
            <a:r>
              <a:rPr lang="en-GB">
                <a:solidFill>
                  <a:srgbClr val="00B0F0"/>
                </a:solidFill>
                <a:cs typeface="Arial" panose="020B0604020202020204" pitchFamily="34" charset="0"/>
              </a:rPr>
              <a:t>work experience </a:t>
            </a:r>
            <a:r>
              <a:rPr lang="en-GB">
                <a:cs typeface="Arial" panose="020B0604020202020204" pitchFamily="34" charset="0"/>
              </a:rPr>
              <a:t>with academic study</a:t>
            </a:r>
          </a:p>
          <a:p>
            <a:pPr lvl="1"/>
            <a:r>
              <a:rPr lang="en-GB">
                <a:cs typeface="Arial" panose="020B0604020202020204" pitchFamily="34" charset="0"/>
              </a:rPr>
              <a:t>Receive </a:t>
            </a:r>
            <a:r>
              <a:rPr lang="en-GB">
                <a:solidFill>
                  <a:srgbClr val="00B0F0"/>
                </a:solidFill>
                <a:cs typeface="Arial" panose="020B0604020202020204" pitchFamily="34" charset="0"/>
              </a:rPr>
              <a:t>focused learning </a:t>
            </a:r>
            <a:r>
              <a:rPr lang="en-GB">
                <a:cs typeface="Arial" panose="020B0604020202020204" pitchFamily="34" charset="0"/>
              </a:rPr>
              <a:t>on their area of interest</a:t>
            </a:r>
          </a:p>
          <a:p>
            <a:pPr lvl="1"/>
            <a:r>
              <a:rPr lang="en-GB">
                <a:cs typeface="Arial" panose="020B0604020202020204" pitchFamily="34" charset="0"/>
              </a:rPr>
              <a:t>Develop </a:t>
            </a:r>
            <a:r>
              <a:rPr lang="en-GB">
                <a:solidFill>
                  <a:srgbClr val="00B0F0"/>
                </a:solidFill>
                <a:cs typeface="Arial" panose="020B0604020202020204" pitchFamily="34" charset="0"/>
              </a:rPr>
              <a:t>technical skills </a:t>
            </a:r>
            <a:r>
              <a:rPr lang="en-GB">
                <a:cs typeface="Arial" panose="020B0604020202020204" pitchFamily="34" charset="0"/>
              </a:rPr>
              <a:t>for higher study or work</a:t>
            </a:r>
            <a:endParaRPr lang="en-GB" sz="900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Examples include:</a:t>
            </a:r>
          </a:p>
          <a:p>
            <a:pPr lvl="1"/>
            <a:r>
              <a:rPr lang="en-US" sz="2000">
                <a:cs typeface="Arial" panose="020B0604020202020204" pitchFamily="34" charset="0"/>
              </a:rPr>
              <a:t>Uniformed Public Services</a:t>
            </a:r>
          </a:p>
          <a:p>
            <a:pPr lvl="1"/>
            <a:r>
              <a:rPr lang="en-US" sz="2000">
                <a:cs typeface="Arial" panose="020B0604020202020204" pitchFamily="34" charset="0"/>
              </a:rPr>
              <a:t>Health and Social Care</a:t>
            </a:r>
          </a:p>
          <a:p>
            <a:pPr lvl="1"/>
            <a:r>
              <a:rPr lang="en-US" sz="2000">
                <a:cs typeface="Arial" panose="020B0604020202020204" pitchFamily="34" charset="0"/>
              </a:rPr>
              <a:t>Computing and Digital Technology</a:t>
            </a:r>
          </a:p>
          <a:p>
            <a:pPr lvl="1"/>
            <a:r>
              <a:rPr lang="en-US" sz="2000">
                <a:cs typeface="Arial" panose="020B0604020202020204" pitchFamily="34" charset="0"/>
              </a:rPr>
              <a:t>Business Management and Finance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endParaRPr lang="en-US" sz="9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9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Levels…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956621-50A1-4DF4-8FE1-1A501EC35E01}"/>
              </a:ext>
            </a:extLst>
          </p:cNvPr>
          <p:cNvSpPr txBox="1">
            <a:spLocks/>
          </p:cNvSpPr>
          <p:nvPr/>
        </p:nvSpPr>
        <p:spPr>
          <a:xfrm>
            <a:off x="489221" y="1536715"/>
            <a:ext cx="10948036" cy="48060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cs typeface="Arial" panose="020B0604020202020204" pitchFamily="34" charset="0"/>
              </a:rPr>
              <a:t>2 year </a:t>
            </a:r>
            <a:r>
              <a:rPr lang="en-GB">
                <a:solidFill>
                  <a:srgbClr val="00B0F0"/>
                </a:solidFill>
                <a:cs typeface="Arial" panose="020B0604020202020204" pitchFamily="34" charset="0"/>
              </a:rPr>
              <a:t>technical qualifications</a:t>
            </a:r>
            <a:r>
              <a:rPr lang="en-GB">
                <a:cs typeface="Arial" panose="020B0604020202020204" pitchFamily="34" charset="0"/>
              </a:rPr>
              <a:t>, equivalent to </a:t>
            </a:r>
            <a:r>
              <a:rPr lang="en-GB">
                <a:solidFill>
                  <a:srgbClr val="00B0F0"/>
                </a:solidFill>
                <a:cs typeface="Arial" panose="020B0604020202020204" pitchFamily="34" charset="0"/>
              </a:rPr>
              <a:t>3 A levels</a:t>
            </a:r>
            <a:r>
              <a:rPr lang="en-GB">
                <a:cs typeface="Arial" panose="020B0604020202020204" pitchFamily="34" charset="0"/>
              </a:rPr>
              <a:t>, focusing on work skills </a:t>
            </a:r>
          </a:p>
          <a:p>
            <a:pPr marL="228600" lvl="1">
              <a:spcBef>
                <a:spcPts val="1000"/>
              </a:spcBef>
            </a:pPr>
            <a:r>
              <a:rPr lang="en-GB" sz="2800">
                <a:cs typeface="Arial" panose="020B0604020202020204" pitchFamily="34" charset="0"/>
              </a:rPr>
              <a:t>Offered at Harrogate, York, and Leeds City Colleges ​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400">
                <a:cs typeface="Arial" panose="020B0604020202020204" pitchFamily="34" charset="0"/>
              </a:rPr>
              <a:t>Digital Production, Design and Development​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400">
                <a:cs typeface="Arial" panose="020B0604020202020204" pitchFamily="34" charset="0"/>
              </a:rPr>
              <a:t>Software, Cyber Security and Network Engineering​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400">
                <a:cs typeface="Arial" panose="020B0604020202020204" pitchFamily="34" charset="0"/>
              </a:rPr>
              <a:t>Laboratory Science​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400">
                <a:cs typeface="Arial" panose="020B0604020202020204" pitchFamily="34" charset="0"/>
              </a:rPr>
              <a:t>Construction Design, Planning and Surveying​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400">
                <a:cs typeface="Arial" panose="020B0604020202020204" pitchFamily="34" charset="0"/>
              </a:rPr>
              <a:t>Health​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400">
                <a:cs typeface="Arial" panose="020B0604020202020204" pitchFamily="34" charset="0"/>
              </a:rPr>
              <a:t>Management and Administration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GB" sz="2400">
                <a:cs typeface="Arial" panose="020B0604020202020204" pitchFamily="34" charset="0"/>
              </a:rPr>
              <a:t>Hair, Beauty and Aesthetics</a:t>
            </a:r>
          </a:p>
          <a:p>
            <a:pPr marL="22860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z="2800">
                <a:solidFill>
                  <a:srgbClr val="00B0F0"/>
                </a:solidFill>
                <a:cs typeface="Arial" panose="020B0604020202020204" pitchFamily="34" charset="0"/>
              </a:rPr>
              <a:t>80% college, 20% unpaid industry placement​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endParaRPr lang="en-GB" sz="24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153A2-B32C-4C98-9DA9-3DAB9AEDC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009" y="4137049"/>
            <a:ext cx="3244770" cy="6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College…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956621-50A1-4DF4-8FE1-1A501EC35E01}"/>
              </a:ext>
            </a:extLst>
          </p:cNvPr>
          <p:cNvSpPr txBox="1">
            <a:spLocks/>
          </p:cNvSpPr>
          <p:nvPr/>
        </p:nvSpPr>
        <p:spPr>
          <a:xfrm>
            <a:off x="489221" y="1478659"/>
            <a:ext cx="10948036" cy="48060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cs typeface="Arial" panose="020B0604020202020204" pitchFamily="34" charset="0"/>
              </a:rPr>
              <a:t>Leeds City and York colleges offer A Levels</a:t>
            </a:r>
          </a:p>
          <a:p>
            <a:endParaRPr lang="en-GB" sz="500">
              <a:cs typeface="Arial" panose="020B0604020202020204" pitchFamily="34" charset="0"/>
            </a:endParaRPr>
          </a:p>
          <a:p>
            <a:r>
              <a:rPr lang="en-GB">
                <a:cs typeface="Arial" panose="020B0604020202020204" pitchFamily="34" charset="0"/>
              </a:rPr>
              <a:t>All college options have </a:t>
            </a:r>
            <a:r>
              <a:rPr lang="en-GB">
                <a:solidFill>
                  <a:srgbClr val="00B0F0"/>
                </a:solidFill>
                <a:cs typeface="Arial" panose="020B0604020202020204" pitchFamily="34" charset="0"/>
              </a:rPr>
              <a:t>entry requirements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>
                <a:cs typeface="Arial" panose="020B0604020202020204" pitchFamily="34" charset="0"/>
              </a:rPr>
              <a:t>Level 3 –   4/5 grade 4’s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>
                <a:cs typeface="Arial" panose="020B0604020202020204" pitchFamily="34" charset="0"/>
              </a:rPr>
              <a:t>Level 2 –   4/5 grade 3-4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>
                <a:cs typeface="Arial" panose="020B0604020202020204" pitchFamily="34" charset="0"/>
              </a:rPr>
              <a:t>Level 1 –   2/3 grade 1-3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>
                <a:cs typeface="Arial" panose="020B0604020202020204" pitchFamily="34" charset="0"/>
              </a:rPr>
              <a:t>Entry Level</a:t>
            </a:r>
          </a:p>
          <a:p>
            <a:pPr marL="342900" lvl="1" indent="0">
              <a:buNone/>
            </a:pPr>
            <a:endParaRPr lang="en-US" sz="500">
              <a:cs typeface="Arial" panose="020B0604020202020204" pitchFamily="34" charset="0"/>
            </a:endParaRPr>
          </a:p>
          <a:p>
            <a:r>
              <a:rPr lang="en-GB" sz="2800">
                <a:cs typeface="Arial" panose="020B0604020202020204" pitchFamily="34" charset="0"/>
              </a:rPr>
              <a:t>Open Events</a:t>
            </a:r>
          </a:p>
          <a:p>
            <a:endParaRPr lang="en-GB" sz="500">
              <a:cs typeface="Arial" panose="020B0604020202020204" pitchFamily="34" charset="0"/>
            </a:endParaRPr>
          </a:p>
          <a:p>
            <a:r>
              <a:rPr lang="en-GB">
                <a:cs typeface="Arial" panose="020B0604020202020204" pitchFamily="34" charset="0"/>
              </a:rPr>
              <a:t>Student Only </a:t>
            </a:r>
            <a:r>
              <a:rPr lang="en-GB">
                <a:solidFill>
                  <a:srgbClr val="00B0F0"/>
                </a:solidFill>
                <a:cs typeface="Arial" panose="020B0604020202020204" pitchFamily="34" charset="0"/>
              </a:rPr>
              <a:t>Taster Days </a:t>
            </a:r>
            <a:r>
              <a:rPr lang="en-GB">
                <a:cs typeface="Arial" panose="020B0604020202020204" pitchFamily="34" charset="0"/>
              </a:rPr>
              <a:t>– sample courses/facilities/travel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>
                <a:cs typeface="Arial" panose="020B0604020202020204" pitchFamily="34" charset="0"/>
              </a:rPr>
              <a:t>January and February – advance booking</a:t>
            </a:r>
          </a:p>
          <a:p>
            <a:endParaRPr lang="en-GB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15F85-09E2-43AA-B211-7F7FB412E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1" t="26160" r="14652" b="12236"/>
          <a:stretch/>
        </p:blipFill>
        <p:spPr>
          <a:xfrm>
            <a:off x="6750756" y="2605447"/>
            <a:ext cx="5292773" cy="25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452" y="2363580"/>
            <a:ext cx="9144000" cy="2387600"/>
          </a:xfrm>
        </p:spPr>
        <p:txBody>
          <a:bodyPr/>
          <a:lstStyle/>
          <a:p>
            <a:r>
              <a:rPr lang="en-US" b="1"/>
              <a:t>Apprenticeships</a:t>
            </a:r>
            <a:br>
              <a:rPr lang="en-US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3215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Apprenticeships…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956621-50A1-4DF4-8FE1-1A501EC35E01}"/>
              </a:ext>
            </a:extLst>
          </p:cNvPr>
          <p:cNvSpPr txBox="1">
            <a:spLocks/>
          </p:cNvSpPr>
          <p:nvPr/>
        </p:nvSpPr>
        <p:spPr>
          <a:xfrm>
            <a:off x="489221" y="1536715"/>
            <a:ext cx="9801408" cy="2412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 panose="020B0604020202020204" pitchFamily="34" charset="0"/>
              </a:rPr>
              <a:t>Employment with training - nationally </a:t>
            </a:r>
            <a:r>
              <a:rPr lang="en-US" err="1">
                <a:cs typeface="Arial" panose="020B0604020202020204" pitchFamily="34" charset="0"/>
              </a:rPr>
              <a:t>recognised</a:t>
            </a:r>
            <a:r>
              <a:rPr lang="en-US">
                <a:cs typeface="Arial" panose="020B0604020202020204" pitchFamily="34" charset="0"/>
              </a:rPr>
              <a:t> qualifications</a:t>
            </a:r>
          </a:p>
          <a:p>
            <a:endParaRPr lang="en-US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Earn and learn – typically £110-£300 per week</a:t>
            </a:r>
          </a:p>
          <a:p>
            <a:endParaRPr lang="en-US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1,500 job roles across 170 industries</a:t>
            </a: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No age limit – available post-18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08339-C742-4088-B3E1-CA65765FE6D4}"/>
              </a:ext>
            </a:extLst>
          </p:cNvPr>
          <p:cNvSpPr/>
          <p:nvPr/>
        </p:nvSpPr>
        <p:spPr>
          <a:xfrm>
            <a:off x="136565" y="5561755"/>
            <a:ext cx="525336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375"/>
              </a:spcBef>
              <a:defRPr/>
            </a:pPr>
            <a:r>
              <a:rPr lang="en-GB" sz="2800" i="1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www.apprenticeships.org.uk</a:t>
            </a:r>
            <a:endParaRPr lang="en-GB" sz="2800" i="1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https://encrypted-tbn0.gstatic.com/images?q=tbn:ANd9GcSRmDFJgXIUdUBhnrZUGRRYOpjXR9A9RreiGgo1R3quH2zAp2h-">
            <a:extLst>
              <a:ext uri="{FF2B5EF4-FFF2-40B4-BE49-F238E27FC236}">
                <a16:creationId xmlns:a16="http://schemas.microsoft.com/office/drawing/2014/main" id="{232AF711-7B6F-4F60-9B7C-DC297F24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6" y="4902876"/>
            <a:ext cx="2426043" cy="12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5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Apprenticeship Levels…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25AFD-E512-42F5-9F14-197F7E614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37" t="27512" r="26615" b="18769"/>
          <a:stretch/>
        </p:blipFill>
        <p:spPr>
          <a:xfrm>
            <a:off x="1377389" y="1288282"/>
            <a:ext cx="7893933" cy="4985198"/>
          </a:xfrm>
          <a:prstGeom prst="rect">
            <a:avLst/>
          </a:prstGeom>
        </p:spPr>
      </p:pic>
      <p:pic>
        <p:nvPicPr>
          <p:cNvPr id="5" name="Picture 5" descr="https://encrypted-tbn0.gstatic.com/images?q=tbn:ANd9GcSRmDFJgXIUdUBhnrZUGRRYOpjXR9A9RreiGgo1R3quH2zAp2h-">
            <a:extLst>
              <a:ext uri="{FF2B5EF4-FFF2-40B4-BE49-F238E27FC236}">
                <a16:creationId xmlns:a16="http://schemas.microsoft.com/office/drawing/2014/main" id="{02D8D93B-5BB6-4E3D-94B3-81B9DC5A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6" y="4902876"/>
            <a:ext cx="2426043" cy="12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6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Apprenticeships…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A1D7FAB-F010-4709-9ED7-737883DCE474}"/>
              </a:ext>
            </a:extLst>
          </p:cNvPr>
          <p:cNvSpPr txBox="1">
            <a:spLocks/>
          </p:cNvSpPr>
          <p:nvPr/>
        </p:nvSpPr>
        <p:spPr>
          <a:xfrm>
            <a:off x="685749" y="1564625"/>
            <a:ext cx="10610435" cy="32170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 panose="020B0604020202020204" pitchFamily="34" charset="0"/>
                <a:hlinkClick r:id="rId3"/>
              </a:rPr>
              <a:t>www.findapprenticeship.service.gov.uk</a:t>
            </a:r>
            <a:endParaRPr lang="en-US"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Local apprenticeship providers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rgbClr val="242C5D"/>
                </a:solidFill>
                <a:cs typeface="Arial" panose="020B0604020202020204" pitchFamily="34" charset="0"/>
              </a:rPr>
              <a:t>VQ Solutions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rgbClr val="242C5D"/>
                </a:solidFill>
                <a:cs typeface="Arial" panose="020B0604020202020204" pitchFamily="34" charset="0"/>
              </a:rPr>
              <a:t>FW Solutions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err="1">
                <a:solidFill>
                  <a:srgbClr val="242C5D"/>
                </a:solidFill>
                <a:cs typeface="Arial" panose="020B0604020202020204" pitchFamily="34" charset="0"/>
              </a:rPr>
              <a:t>Estio</a:t>
            </a:r>
            <a:r>
              <a:rPr lang="en-US" sz="2800">
                <a:solidFill>
                  <a:srgbClr val="242C5D"/>
                </a:solidFill>
                <a:cs typeface="Arial" panose="020B0604020202020204" pitchFamily="34" charset="0"/>
              </a:rPr>
              <a:t> Training</a:t>
            </a:r>
          </a:p>
          <a:p>
            <a:endParaRPr lang="en-US" sz="2400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Local colleges</a:t>
            </a:r>
          </a:p>
          <a:p>
            <a:endParaRPr lang="en-US" sz="2400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Direct applications</a:t>
            </a:r>
          </a:p>
          <a:p>
            <a:endParaRPr lang="en-US"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/>
            <a:r>
              <a:rPr lang="en-US" sz="2800"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5" descr="https://encrypted-tbn0.gstatic.com/images?q=tbn:ANd9GcSRmDFJgXIUdUBhnrZUGRRYOpjXR9A9RreiGgo1R3quH2zAp2h-">
            <a:extLst>
              <a:ext uri="{FF2B5EF4-FFF2-40B4-BE49-F238E27FC236}">
                <a16:creationId xmlns:a16="http://schemas.microsoft.com/office/drawing/2014/main" id="{14423B38-4F1F-42BD-993E-AB8A9891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48" y="4483350"/>
            <a:ext cx="3236162" cy="167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7DE771-5E14-4487-BE05-BA0FC88A8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1819">
            <a:off x="5555733" y="3036758"/>
            <a:ext cx="2559554" cy="1344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F9F02-98BC-4243-922B-5B9B460B7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95434">
            <a:off x="8818318" y="2719164"/>
            <a:ext cx="2873013" cy="15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Apprenticeship Myths…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AA32F-130C-4D22-A5C3-01E3B19AB1D9}"/>
              </a:ext>
            </a:extLst>
          </p:cNvPr>
          <p:cNvSpPr txBox="1"/>
          <p:nvPr/>
        </p:nvSpPr>
        <p:spPr>
          <a:xfrm>
            <a:off x="5703285" y="3472456"/>
            <a:ext cx="634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Apprenticeships are for those who don’t perform academically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2991B-4E28-447F-B290-7BA78E5CF5F9}"/>
              </a:ext>
            </a:extLst>
          </p:cNvPr>
          <p:cNvSpPr txBox="1"/>
          <p:nvPr/>
        </p:nvSpPr>
        <p:spPr>
          <a:xfrm>
            <a:off x="590995" y="1453457"/>
            <a:ext cx="440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Apprenticeships are only for manual trades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863256-9518-4E5C-BEDC-5563C4C15F90}"/>
              </a:ext>
            </a:extLst>
          </p:cNvPr>
          <p:cNvSpPr txBox="1"/>
          <p:nvPr/>
        </p:nvSpPr>
        <p:spPr>
          <a:xfrm>
            <a:off x="6734105" y="1464582"/>
            <a:ext cx="458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Apprenticeships have no scope for progression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98F60-2F42-4EE6-BB58-AEA4E2FB8C29}"/>
              </a:ext>
            </a:extLst>
          </p:cNvPr>
          <p:cNvSpPr txBox="1"/>
          <p:nvPr/>
        </p:nvSpPr>
        <p:spPr>
          <a:xfrm>
            <a:off x="266261" y="3488585"/>
            <a:ext cx="505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University graduates earn more than apprentices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0A737-3F50-4A1A-8701-C24C89010DD8}"/>
              </a:ext>
            </a:extLst>
          </p:cNvPr>
          <p:cNvSpPr txBox="1"/>
          <p:nvPr/>
        </p:nvSpPr>
        <p:spPr>
          <a:xfrm>
            <a:off x="3362905" y="5157474"/>
            <a:ext cx="505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Apprenticeships are only for lower level employees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0C46D-5A9E-40FC-9642-FEBB53E19172}"/>
              </a:ext>
            </a:extLst>
          </p:cNvPr>
          <p:cNvSpPr txBox="1"/>
          <p:nvPr/>
        </p:nvSpPr>
        <p:spPr>
          <a:xfrm>
            <a:off x="6096000" y="3815690"/>
            <a:ext cx="566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>
                <a:solidFill>
                  <a:srgbClr val="7030A0"/>
                </a:solidFill>
              </a:rPr>
              <a:t>They are fantastic opportunity for all looking to increase their skills through work-based learning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92AB1-3E12-4527-BC87-FB117007445C}"/>
              </a:ext>
            </a:extLst>
          </p:cNvPr>
          <p:cNvSpPr txBox="1"/>
          <p:nvPr/>
        </p:nvSpPr>
        <p:spPr>
          <a:xfrm>
            <a:off x="132057" y="1777469"/>
            <a:ext cx="505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>
                <a:solidFill>
                  <a:srgbClr val="0070C0"/>
                </a:solidFill>
              </a:rPr>
              <a:t>Although there is a wide range of apprenticeships in construction, and IT services, which are very hands-on, there are also a vast choice of trades such as law, fashion, media and engineering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7AB4B-CC31-4D7B-9409-95048568F9C4}"/>
              </a:ext>
            </a:extLst>
          </p:cNvPr>
          <p:cNvSpPr txBox="1"/>
          <p:nvPr/>
        </p:nvSpPr>
        <p:spPr>
          <a:xfrm>
            <a:off x="5851049" y="1806067"/>
            <a:ext cx="6349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>
                <a:solidFill>
                  <a:srgbClr val="FF0000"/>
                </a:solidFill>
              </a:rPr>
              <a:t>Approx. 65% of apprentices are hired permanently by their employer after their programme has finished and a 33% who remain in the same company receive a promotion in their first year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7CB75-11F4-48AA-8C61-2452554DCEC6}"/>
              </a:ext>
            </a:extLst>
          </p:cNvPr>
          <p:cNvSpPr txBox="1"/>
          <p:nvPr/>
        </p:nvSpPr>
        <p:spPr>
          <a:xfrm>
            <a:off x="2734023" y="5522276"/>
            <a:ext cx="593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>
                <a:solidFill>
                  <a:srgbClr val="FFC000"/>
                </a:solidFill>
              </a:rPr>
              <a:t>Whilst there are apprenticeships at lower levels, there are also a wide range of higher and degree level apprenticeships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D5D54-A19C-45D3-957F-0725C109167B}"/>
              </a:ext>
            </a:extLst>
          </p:cNvPr>
          <p:cNvSpPr txBox="1"/>
          <p:nvPr/>
        </p:nvSpPr>
        <p:spPr>
          <a:xfrm>
            <a:off x="126891" y="3806609"/>
            <a:ext cx="535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>
                <a:solidFill>
                  <a:srgbClr val="00CC00"/>
                </a:solidFill>
              </a:rPr>
              <a:t>By the time a graduate has just qualified, an apprentice may have completed their End Point Assessment and will already have 1-2 years industry experience and no student loan!</a:t>
            </a:r>
          </a:p>
        </p:txBody>
      </p:sp>
      <p:pic>
        <p:nvPicPr>
          <p:cNvPr id="17" name="Picture 5" descr="https://encrypted-tbn0.gstatic.com/images?q=tbn:ANd9GcSRmDFJgXIUdUBhnrZUGRRYOpjXR9A9RreiGgo1R3quH2zAp2h-">
            <a:extLst>
              <a:ext uri="{FF2B5EF4-FFF2-40B4-BE49-F238E27FC236}">
                <a16:creationId xmlns:a16="http://schemas.microsoft.com/office/drawing/2014/main" id="{28B4DCEB-709F-4D31-85B4-D67C9CED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6" y="4902876"/>
            <a:ext cx="2426043" cy="12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Employer is Seeking…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00D869-9A44-442C-9CEC-3BD99F323CFC}"/>
              </a:ext>
            </a:extLst>
          </p:cNvPr>
          <p:cNvSpPr/>
          <p:nvPr/>
        </p:nvSpPr>
        <p:spPr>
          <a:xfrm>
            <a:off x="7792444" y="3733152"/>
            <a:ext cx="3643894" cy="17095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7C8AE-0C1B-499C-B63C-3D73D3B0A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68" t="55613" r="36086" b="32845"/>
          <a:stretch/>
        </p:blipFill>
        <p:spPr>
          <a:xfrm>
            <a:off x="7828708" y="4517037"/>
            <a:ext cx="1785683" cy="791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AEE3E-33C1-4A91-AB51-3EE2DC184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66" t="17917" r="48644" b="69088"/>
          <a:stretch/>
        </p:blipFill>
        <p:spPr>
          <a:xfrm>
            <a:off x="142446" y="1382015"/>
            <a:ext cx="3107763" cy="8911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D9CEE5-15B7-4EB1-A965-66383B332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8" t="34427" r="26631" b="51537"/>
          <a:stretch/>
        </p:blipFill>
        <p:spPr>
          <a:xfrm>
            <a:off x="142446" y="2176747"/>
            <a:ext cx="7839361" cy="13021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7ADF67-6B15-4610-844C-0E64FAE4C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96" t="55964" r="58992" b="20036"/>
          <a:stretch/>
        </p:blipFill>
        <p:spPr>
          <a:xfrm>
            <a:off x="212058" y="3305981"/>
            <a:ext cx="2443036" cy="22265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030EE8-A567-49D0-A33D-3CC7905DF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12" t="56830" r="27312" b="20524"/>
          <a:stretch/>
        </p:blipFill>
        <p:spPr>
          <a:xfrm>
            <a:off x="2655094" y="3429000"/>
            <a:ext cx="5092504" cy="2100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9F90F4-A845-4E29-BD1A-40E653F60E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67" t="56648" r="50130" b="20846"/>
          <a:stretch/>
        </p:blipFill>
        <p:spPr>
          <a:xfrm>
            <a:off x="7832886" y="1459613"/>
            <a:ext cx="3656118" cy="19693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211052-F4A8-4B22-A4B2-43F196F2AD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14" t="44582" r="63377" b="47839"/>
          <a:stretch/>
        </p:blipFill>
        <p:spPr>
          <a:xfrm>
            <a:off x="7828708" y="3836638"/>
            <a:ext cx="1785684" cy="6977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1EFF1A-9358-4A14-BE60-9E7EBAB44D90}"/>
              </a:ext>
            </a:extLst>
          </p:cNvPr>
          <p:cNvSpPr/>
          <p:nvPr/>
        </p:nvSpPr>
        <p:spPr>
          <a:xfrm>
            <a:off x="256171" y="4956371"/>
            <a:ext cx="1346996" cy="606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8E37D8-B298-4A51-ADD6-E5A743FD6215}"/>
              </a:ext>
            </a:extLst>
          </p:cNvPr>
          <p:cNvSpPr/>
          <p:nvPr/>
        </p:nvSpPr>
        <p:spPr>
          <a:xfrm>
            <a:off x="257050" y="3336258"/>
            <a:ext cx="1095339" cy="606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32E11A-0A0F-4647-90C8-4A4C304CB1E0}"/>
              </a:ext>
            </a:extLst>
          </p:cNvPr>
          <p:cNvSpPr/>
          <p:nvPr/>
        </p:nvSpPr>
        <p:spPr>
          <a:xfrm>
            <a:off x="7772400" y="1549431"/>
            <a:ext cx="3663938" cy="20495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9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Apprenticeships…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E40C26-0332-4A7B-A928-B7C475D0E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94" y="3280170"/>
            <a:ext cx="1668517" cy="10332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126854-578D-47D5-8511-C2394906E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7" y="5391076"/>
            <a:ext cx="2426043" cy="491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FA798C-C931-4C8C-A2F1-36E1CA07B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486" y="4245161"/>
            <a:ext cx="1252372" cy="12523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7ADBC4-2430-4794-8AB8-C43D40171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110" y="2066357"/>
            <a:ext cx="1299982" cy="725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E33388-9F31-49DB-9BA0-C8A183C0AE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91" t="15676" r="6829" b="15676"/>
          <a:stretch/>
        </p:blipFill>
        <p:spPr>
          <a:xfrm>
            <a:off x="9904922" y="2310423"/>
            <a:ext cx="1269644" cy="715214"/>
          </a:xfrm>
          <a:prstGeom prst="rect">
            <a:avLst/>
          </a:prstGeom>
        </p:spPr>
      </p:pic>
      <p:pic>
        <p:nvPicPr>
          <p:cNvPr id="26" name="Picture 8" descr="Image result for heineken logo">
            <a:extLst>
              <a:ext uri="{FF2B5EF4-FFF2-40B4-BE49-F238E27FC236}">
                <a16:creationId xmlns:a16="http://schemas.microsoft.com/office/drawing/2014/main" id="{F65CD0EF-259E-4209-849F-F3707AEB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67" y="3306140"/>
            <a:ext cx="1511170" cy="8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3F5CF2-823A-4395-BD1C-3248C8A9E1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9194" y="3819586"/>
            <a:ext cx="1319446" cy="10193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EE7400-B1A3-46DF-B73B-836744B3B9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94" y="1629292"/>
            <a:ext cx="1368646" cy="5033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926802-8E14-4713-A585-F5A227A7C8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34" y="2039298"/>
            <a:ext cx="1938871" cy="61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F54A90-C0C1-4386-9B14-8DF3C6684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6" y="4654335"/>
            <a:ext cx="1843667" cy="483130"/>
          </a:xfrm>
          <a:prstGeom prst="rect">
            <a:avLst/>
          </a:prstGeom>
        </p:spPr>
      </p:pic>
      <p:pic>
        <p:nvPicPr>
          <p:cNvPr id="31" name="Picture 2" descr="Image result for ventrolla">
            <a:extLst>
              <a:ext uri="{FF2B5EF4-FFF2-40B4-BE49-F238E27FC236}">
                <a16:creationId xmlns:a16="http://schemas.microsoft.com/office/drawing/2014/main" id="{AA8DF845-D515-4EBB-AE8A-4FC9A3B83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4" b="30574"/>
          <a:stretch/>
        </p:blipFill>
        <p:spPr bwMode="auto">
          <a:xfrm>
            <a:off x="7724996" y="5667746"/>
            <a:ext cx="1493237" cy="5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eeds United F.C. - Wikipedia">
            <a:extLst>
              <a:ext uri="{FF2B5EF4-FFF2-40B4-BE49-F238E27FC236}">
                <a16:creationId xmlns:a16="http://schemas.microsoft.com/office/drawing/2014/main" id="{B13E9930-CAC1-44A1-AF92-351568AB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64" y="1451034"/>
            <a:ext cx="1111420" cy="13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235F56-3E16-45E0-AD61-84ACC59653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91302" y="5586564"/>
            <a:ext cx="2538190" cy="509687"/>
          </a:xfrm>
          <a:prstGeom prst="rect">
            <a:avLst/>
          </a:prstGeom>
        </p:spPr>
      </p:pic>
      <p:pic>
        <p:nvPicPr>
          <p:cNvPr id="34" name="Picture 4" descr="Morrisons - Wikipedia">
            <a:extLst>
              <a:ext uri="{FF2B5EF4-FFF2-40B4-BE49-F238E27FC236}">
                <a16:creationId xmlns:a16="http://schemas.microsoft.com/office/drawing/2014/main" id="{97C2D8D5-A7F2-426D-8522-A00761DA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5" y="4074947"/>
            <a:ext cx="1668518" cy="8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Screwfix Customer Support - Customer Support">
            <a:extLst>
              <a:ext uri="{FF2B5EF4-FFF2-40B4-BE49-F238E27FC236}">
                <a16:creationId xmlns:a16="http://schemas.microsoft.com/office/drawing/2014/main" id="{6617FCF7-6C47-47E4-8BA4-7A8DD220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31098" r="13788" b="28166"/>
          <a:stretch/>
        </p:blipFill>
        <p:spPr bwMode="auto">
          <a:xfrm>
            <a:off x="8137475" y="1399658"/>
            <a:ext cx="1694894" cy="5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BAM-logo | Construction Enquirer News">
            <a:extLst>
              <a:ext uri="{FF2B5EF4-FFF2-40B4-BE49-F238E27FC236}">
                <a16:creationId xmlns:a16="http://schemas.microsoft.com/office/drawing/2014/main" id="{65DE0DBF-0FFE-42AD-AF3C-6D15CA31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56" y="1418707"/>
            <a:ext cx="1761796" cy="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ome | Royal Navy">
            <a:extLst>
              <a:ext uri="{FF2B5EF4-FFF2-40B4-BE49-F238E27FC236}">
                <a16:creationId xmlns:a16="http://schemas.microsoft.com/office/drawing/2014/main" id="{2CF12ACB-3307-40C2-AD0C-AB4F29C5F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14533" r="12458" b="14279"/>
          <a:stretch/>
        </p:blipFill>
        <p:spPr bwMode="auto">
          <a:xfrm>
            <a:off x="395020" y="1314860"/>
            <a:ext cx="1144520" cy="13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pon Hotels | Luxury Hotels Yorkshire | Grantley Hall">
            <a:extLst>
              <a:ext uri="{FF2B5EF4-FFF2-40B4-BE49-F238E27FC236}">
                <a16:creationId xmlns:a16="http://schemas.microsoft.com/office/drawing/2014/main" id="{840C45F8-6A83-4EEA-8C05-020704A6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16" y="2856443"/>
            <a:ext cx="1606818" cy="12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rogate Accommodation, Spa, Dine, Weddings &amp;amp; Golf at Rudding Park">
            <a:extLst>
              <a:ext uri="{FF2B5EF4-FFF2-40B4-BE49-F238E27FC236}">
                <a16:creationId xmlns:a16="http://schemas.microsoft.com/office/drawing/2014/main" id="{69E90471-D947-4E93-B480-7E5733152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26" y="3052874"/>
            <a:ext cx="2128838" cy="4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1667B8-6B3E-4412-9E65-50EB761306A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18902" y="3003408"/>
            <a:ext cx="917154" cy="917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0F4348-65CC-40E7-A6A9-001CC72515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71614" y="4415983"/>
            <a:ext cx="1682154" cy="448574"/>
          </a:xfrm>
          <a:prstGeom prst="rect">
            <a:avLst/>
          </a:prstGeom>
        </p:spPr>
      </p:pic>
      <p:pic>
        <p:nvPicPr>
          <p:cNvPr id="39" name="Picture 5" descr="https://encrypted-tbn0.gstatic.com/images?q=tbn:ANd9GcSRmDFJgXIUdUBhnrZUGRRYOpjXR9A9RreiGgo1R3quH2zAp2h-">
            <a:extLst>
              <a:ext uri="{FF2B5EF4-FFF2-40B4-BE49-F238E27FC236}">
                <a16:creationId xmlns:a16="http://schemas.microsoft.com/office/drawing/2014/main" id="{D6E7530C-93A1-4843-B417-F56B3A81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6" y="4902876"/>
            <a:ext cx="2426043" cy="12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0A0F1-B15D-48B9-9881-AC82332631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2818" y="2983108"/>
            <a:ext cx="913959" cy="957212"/>
          </a:xfrm>
          <a:prstGeom prst="rect">
            <a:avLst/>
          </a:prstGeom>
        </p:spPr>
      </p:pic>
      <p:pic>
        <p:nvPicPr>
          <p:cNvPr id="6" name="Picture 2" descr="Harrogate Town A.F.C. - Wikipedia">
            <a:extLst>
              <a:ext uri="{FF2B5EF4-FFF2-40B4-BE49-F238E27FC236}">
                <a16:creationId xmlns:a16="http://schemas.microsoft.com/office/drawing/2014/main" id="{6BFD368E-0E1C-42D0-BC2D-C13D10BD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32" y="2238820"/>
            <a:ext cx="1115095" cy="11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Progression Routes…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CD9FA-7C8B-44EF-896F-563393C27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80" t="30545" r="32026" b="4492"/>
          <a:stretch/>
        </p:blipFill>
        <p:spPr>
          <a:xfrm>
            <a:off x="2460979" y="1324122"/>
            <a:ext cx="6544626" cy="4921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C8E601-70E1-4CE6-A17A-1FE8E51B6D1C}"/>
              </a:ext>
            </a:extLst>
          </p:cNvPr>
          <p:cNvSpPr txBox="1"/>
          <p:nvPr/>
        </p:nvSpPr>
        <p:spPr>
          <a:xfrm>
            <a:off x="1365957" y="3210467"/>
            <a:ext cx="117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Education Level</a:t>
            </a:r>
          </a:p>
        </p:txBody>
      </p:sp>
    </p:spTree>
    <p:extLst>
      <p:ext uri="{BB962C8B-B14F-4D97-AF65-F5344CB8AC3E}">
        <p14:creationId xmlns:p14="http://schemas.microsoft.com/office/powerpoint/2010/main" val="404461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355023B-57AC-4DB1-B4BF-5DE386066B8E}"/>
              </a:ext>
            </a:extLst>
          </p:cNvPr>
          <p:cNvSpPr txBox="1">
            <a:spLocks/>
          </p:cNvSpPr>
          <p:nvPr/>
        </p:nvSpPr>
        <p:spPr>
          <a:xfrm>
            <a:off x="151683" y="1594027"/>
            <a:ext cx="10201865" cy="1683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600" kern="1200" baseline="0">
                <a:solidFill>
                  <a:srgbClr val="20246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	</a:t>
            </a:r>
          </a:p>
          <a:p>
            <a:endParaRPr lang="en-US" sz="2400"/>
          </a:p>
          <a:p>
            <a:endParaRPr lang="en-US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746E3CF-DEBD-46F6-A575-E1F719497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648994"/>
              </p:ext>
            </p:extLst>
          </p:nvPr>
        </p:nvGraphicFramePr>
        <p:xfrm>
          <a:off x="144966" y="1331367"/>
          <a:ext cx="11646342" cy="485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FBE5DAF0-6645-46E3-B201-B3B16BB684DE}"/>
              </a:ext>
            </a:extLst>
          </p:cNvPr>
          <p:cNvSpPr txBox="1">
            <a:spLocks/>
          </p:cNvSpPr>
          <p:nvPr/>
        </p:nvSpPr>
        <p:spPr>
          <a:xfrm>
            <a:off x="436973" y="329887"/>
            <a:ext cx="9431677" cy="974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What Happens Next…?</a:t>
            </a:r>
          </a:p>
        </p:txBody>
      </p:sp>
    </p:spTree>
    <p:extLst>
      <p:ext uri="{BB962C8B-B14F-4D97-AF65-F5344CB8AC3E}">
        <p14:creationId xmlns:p14="http://schemas.microsoft.com/office/powerpoint/2010/main" val="126765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in Touch…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E94E7-0618-4B24-B1E6-CF88A9ED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2" y="1286973"/>
            <a:ext cx="3541485" cy="493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5B029-F80E-4B89-AE2F-8C9292890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0" t="11429" r="25638" b="10192"/>
          <a:stretch/>
        </p:blipFill>
        <p:spPr>
          <a:xfrm>
            <a:off x="4974433" y="1282147"/>
            <a:ext cx="5654200" cy="49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98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in Touch…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011578-0CEB-476F-9B14-FE2F1B5DBD88}"/>
              </a:ext>
            </a:extLst>
          </p:cNvPr>
          <p:cNvSpPr txBox="1">
            <a:spLocks/>
          </p:cNvSpPr>
          <p:nvPr/>
        </p:nvSpPr>
        <p:spPr>
          <a:xfrm>
            <a:off x="2909299" y="3739433"/>
            <a:ext cx="6858000" cy="666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>
                <a:solidFill>
                  <a:srgbClr val="0070C0"/>
                </a:solidFill>
              </a:rPr>
              <a:t>Open Monday-Friday 9am – 4pm</a:t>
            </a:r>
          </a:p>
          <a:p>
            <a:pPr marL="0" indent="0" algn="ctr">
              <a:buNone/>
            </a:pPr>
            <a:r>
              <a:rPr lang="en-GB" sz="3600" b="1">
                <a:solidFill>
                  <a:srgbClr val="0070C0"/>
                </a:solidFill>
              </a:rPr>
              <a:t>01423 818534</a:t>
            </a:r>
          </a:p>
          <a:p>
            <a:pPr marL="0" indent="0" algn="ctr">
              <a:buNone/>
            </a:pPr>
            <a:r>
              <a:rPr lang="en-GB" sz="3600" b="1">
                <a:solidFill>
                  <a:srgbClr val="0070C0"/>
                </a:solidFill>
              </a:rPr>
              <a:t>careersstaff@staidans.co.uk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C9D8A64-F293-4BAF-9BD5-B0FC42410A43}"/>
              </a:ext>
            </a:extLst>
          </p:cNvPr>
          <p:cNvSpPr txBox="1">
            <a:spLocks/>
          </p:cNvSpPr>
          <p:nvPr/>
        </p:nvSpPr>
        <p:spPr>
          <a:xfrm>
            <a:off x="2909299" y="5602726"/>
            <a:ext cx="6858000" cy="6669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3205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i="1">
                <a:latin typeface="+mn-lt"/>
              </a:rPr>
              <a:t>We look forward to working with you…</a:t>
            </a:r>
          </a:p>
        </p:txBody>
      </p:sp>
      <p:pic>
        <p:nvPicPr>
          <p:cNvPr id="2052" name="Picture 4" descr="Careers support - Andover College | Hampshire">
            <a:extLst>
              <a:ext uri="{FF2B5EF4-FFF2-40B4-BE49-F238E27FC236}">
                <a16:creationId xmlns:a16="http://schemas.microsoft.com/office/drawing/2014/main" id="{80F3641C-4EA6-43E2-80A3-3D45970CB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72" y="1695987"/>
            <a:ext cx="4412258" cy="17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6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Progression After Year 11…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A8FC1-2E36-4678-87B5-9FA5FE7C3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/>
          <a:stretch/>
        </p:blipFill>
        <p:spPr>
          <a:xfrm>
            <a:off x="9015638" y="3909276"/>
            <a:ext cx="2944028" cy="222467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956621-50A1-4DF4-8FE1-1A501EC35E01}"/>
              </a:ext>
            </a:extLst>
          </p:cNvPr>
          <p:cNvSpPr txBox="1">
            <a:spLocks/>
          </p:cNvSpPr>
          <p:nvPr/>
        </p:nvSpPr>
        <p:spPr>
          <a:xfrm>
            <a:off x="489221" y="1536715"/>
            <a:ext cx="4710035" cy="2412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Associated Sixth Form</a:t>
            </a:r>
          </a:p>
          <a:p>
            <a:endParaRPr lang="en-US"/>
          </a:p>
          <a:p>
            <a:r>
              <a:rPr lang="en-US"/>
              <a:t>Other Sixth Forms</a:t>
            </a:r>
          </a:p>
          <a:p>
            <a:endParaRPr lang="en-US"/>
          </a:p>
          <a:p>
            <a:r>
              <a:rPr lang="en-US"/>
              <a:t>College</a:t>
            </a:r>
          </a:p>
          <a:p>
            <a:endParaRPr lang="en-US"/>
          </a:p>
          <a:p>
            <a:r>
              <a:rPr lang="en-US"/>
              <a:t>Apprenticeships</a:t>
            </a:r>
          </a:p>
          <a:p>
            <a:endParaRPr lang="en-US"/>
          </a:p>
          <a:p>
            <a:r>
              <a:rPr lang="en-US" b="1" i="1">
                <a:solidFill>
                  <a:schemeClr val="accent1"/>
                </a:solidFill>
              </a:rPr>
              <a:t>Everyone needs a Plan B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0137CEF-0551-4F58-A55E-CE084A74E7CC}"/>
              </a:ext>
            </a:extLst>
          </p:cNvPr>
          <p:cNvSpPr txBox="1">
            <a:spLocks/>
          </p:cNvSpPr>
          <p:nvPr/>
        </p:nvSpPr>
        <p:spPr>
          <a:xfrm>
            <a:off x="5409034" y="1533000"/>
            <a:ext cx="1042218" cy="36631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76%</a:t>
            </a:r>
          </a:p>
          <a:p>
            <a:endParaRPr lang="en-US"/>
          </a:p>
          <a:p>
            <a:pPr marL="0" indent="0">
              <a:buFont typeface="Arial"/>
              <a:buNone/>
            </a:pPr>
            <a:r>
              <a:rPr lang="en-US"/>
              <a:t>2%</a:t>
            </a:r>
          </a:p>
          <a:p>
            <a:endParaRPr lang="en-US"/>
          </a:p>
          <a:p>
            <a:pPr marL="0" indent="0">
              <a:buFont typeface="Arial"/>
              <a:buNone/>
            </a:pPr>
            <a:r>
              <a:rPr lang="en-US"/>
              <a:t>19%</a:t>
            </a:r>
          </a:p>
          <a:p>
            <a:endParaRPr lang="en-US"/>
          </a:p>
          <a:p>
            <a:pPr marL="0" indent="0">
              <a:buFont typeface="Arial"/>
              <a:buNone/>
            </a:pPr>
            <a:r>
              <a:rPr lang="en-US"/>
              <a:t>3%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452" y="2363580"/>
            <a:ext cx="9144000" cy="2387600"/>
          </a:xfrm>
        </p:spPr>
        <p:txBody>
          <a:bodyPr/>
          <a:lstStyle/>
          <a:p>
            <a:r>
              <a:rPr lang="en-US" b="1"/>
              <a:t>Associated Sixth Form</a:t>
            </a:r>
            <a:br>
              <a:rPr lang="en-US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4843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Associated Sixth Form…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956621-50A1-4DF4-8FE1-1A501EC35E01}"/>
              </a:ext>
            </a:extLst>
          </p:cNvPr>
          <p:cNvSpPr txBox="1">
            <a:spLocks/>
          </p:cNvSpPr>
          <p:nvPr/>
        </p:nvSpPr>
        <p:spPr>
          <a:xfrm>
            <a:off x="489221" y="1536715"/>
            <a:ext cx="8974093" cy="2412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Overall Requirements for Entry </a:t>
            </a: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endParaRPr lang="en-US" sz="900">
              <a:cs typeface="Arial" panose="020B0604020202020204" pitchFamily="34" charset="0"/>
            </a:endParaRPr>
          </a:p>
          <a:p>
            <a:r>
              <a:rPr lang="en-US" i="1">
                <a:solidFill>
                  <a:srgbClr val="0070C0"/>
                </a:solidFill>
                <a:cs typeface="Arial" panose="020B0604020202020204" pitchFamily="34" charset="0"/>
              </a:rPr>
              <a:t>Plus Subject Entry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214C5-7CBD-4E77-B590-EBDA913E2A8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8" t="54383" r="21204" b="16852"/>
          <a:stretch/>
        </p:blipFill>
        <p:spPr bwMode="auto">
          <a:xfrm>
            <a:off x="2438046" y="2045276"/>
            <a:ext cx="7025268" cy="3579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735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Associated Sixth Form…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956621-50A1-4DF4-8FE1-1A501EC35E01}"/>
              </a:ext>
            </a:extLst>
          </p:cNvPr>
          <p:cNvSpPr txBox="1">
            <a:spLocks/>
          </p:cNvSpPr>
          <p:nvPr/>
        </p:nvSpPr>
        <p:spPr>
          <a:xfrm>
            <a:off x="489221" y="1536715"/>
            <a:ext cx="9016023" cy="41641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 panose="020B0604020202020204" pitchFamily="34" charset="0"/>
              </a:rPr>
              <a:t>Familiar… </a:t>
            </a:r>
            <a:r>
              <a:rPr lang="en-US" i="1">
                <a:solidFill>
                  <a:schemeClr val="accent1"/>
                </a:solidFill>
                <a:cs typeface="Arial" panose="020B0604020202020204" pitchFamily="34" charset="0"/>
              </a:rPr>
              <a:t>but different</a:t>
            </a:r>
          </a:p>
          <a:p>
            <a:endParaRPr lang="en-US" sz="900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Study </a:t>
            </a:r>
            <a:r>
              <a:rPr lang="en-US" b="1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  <a:r>
              <a:rPr lang="en-US">
                <a:cs typeface="Arial" panose="020B0604020202020204" pitchFamily="34" charset="0"/>
              </a:rPr>
              <a:t> subjects in Year 12 and 13</a:t>
            </a:r>
          </a:p>
          <a:p>
            <a:pPr marL="0" indent="0">
              <a:buNone/>
            </a:pPr>
            <a:endParaRPr lang="en-US" sz="900">
              <a:cs typeface="Arial" panose="020B0604020202020204" pitchFamily="34" charset="0"/>
            </a:endParaRPr>
          </a:p>
          <a:p>
            <a:r>
              <a:rPr lang="en-US">
                <a:cs typeface="Arial" panose="020B0604020202020204" pitchFamily="34" charset="0"/>
              </a:rPr>
              <a:t>Additional Offering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>
                <a:cs typeface="Arial" panose="020B0604020202020204" pitchFamily="34" charset="0"/>
              </a:rPr>
              <a:t>EPQ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>
                <a:cs typeface="Arial" panose="020B0604020202020204" pitchFamily="34" charset="0"/>
              </a:rPr>
              <a:t>Core </a:t>
            </a:r>
            <a:r>
              <a:rPr lang="en-US" sz="2000" err="1">
                <a:cs typeface="Arial" panose="020B0604020202020204" pitchFamily="34" charset="0"/>
              </a:rPr>
              <a:t>Maths</a:t>
            </a:r>
            <a:r>
              <a:rPr lang="en-US" sz="2000">
                <a:cs typeface="Arial" panose="020B0604020202020204" pitchFamily="34" charset="0"/>
              </a:rPr>
              <a:t>/AS </a:t>
            </a:r>
            <a:r>
              <a:rPr lang="en-US" sz="2000" err="1">
                <a:cs typeface="Arial" panose="020B0604020202020204" pitchFamily="34" charset="0"/>
              </a:rPr>
              <a:t>Maths</a:t>
            </a:r>
            <a:endParaRPr lang="en-US" sz="2000">
              <a:cs typeface="Arial" panose="020B0604020202020204" pitchFamily="34" charset="0"/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>
                <a:cs typeface="Arial" panose="020B0604020202020204" pitchFamily="34" charset="0"/>
              </a:rPr>
              <a:t>GCSE </a:t>
            </a:r>
            <a:r>
              <a:rPr lang="en-US" sz="2000" err="1">
                <a:cs typeface="Arial" panose="020B0604020202020204" pitchFamily="34" charset="0"/>
              </a:rPr>
              <a:t>Maths</a:t>
            </a:r>
            <a:r>
              <a:rPr lang="en-US" sz="2000">
                <a:cs typeface="Arial" panose="020B0604020202020204" pitchFamily="34" charset="0"/>
              </a:rPr>
              <a:t>/English Language re-sit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>
                <a:cs typeface="Arial" panose="020B0604020202020204" pitchFamily="34" charset="0"/>
              </a:rPr>
              <a:t>4</a:t>
            </a:r>
            <a:r>
              <a:rPr lang="en-US" sz="2000" baseline="30000">
                <a:cs typeface="Arial" panose="020B0604020202020204" pitchFamily="34" charset="0"/>
              </a:rPr>
              <a:t>th</a:t>
            </a:r>
            <a:r>
              <a:rPr lang="en-US" sz="2000">
                <a:cs typeface="Arial" panose="020B0604020202020204" pitchFamily="34" charset="0"/>
              </a:rPr>
              <a:t> A Level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91B54-0C95-4C9F-BA12-B9BDEC07DBA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-6207"/>
          <a:stretch/>
        </p:blipFill>
        <p:spPr bwMode="auto">
          <a:xfrm>
            <a:off x="7271657" y="5397291"/>
            <a:ext cx="4655810" cy="75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253EC-5610-4351-87BE-053710931C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82" t="18259" r="38187" b="31138"/>
          <a:stretch/>
        </p:blipFill>
        <p:spPr>
          <a:xfrm>
            <a:off x="5803388" y="1926986"/>
            <a:ext cx="6124079" cy="34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4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Associated Sixth Form…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7642F-87E7-4A83-8B44-D1CCC8BF1F60}"/>
              </a:ext>
            </a:extLst>
          </p:cNvPr>
          <p:cNvSpPr txBox="1"/>
          <p:nvPr/>
        </p:nvSpPr>
        <p:spPr>
          <a:xfrm>
            <a:off x="719580" y="3771840"/>
            <a:ext cx="182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Ancient 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4010A-91B8-4F69-B7C5-5B4D17C611D5}"/>
              </a:ext>
            </a:extLst>
          </p:cNvPr>
          <p:cNvSpPr txBox="1"/>
          <p:nvPr/>
        </p:nvSpPr>
        <p:spPr>
          <a:xfrm>
            <a:off x="5310901" y="1593151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Fine 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489ED-93FA-445A-8AB4-CB57043318B4}"/>
              </a:ext>
            </a:extLst>
          </p:cNvPr>
          <p:cNvSpPr txBox="1"/>
          <p:nvPr/>
        </p:nvSpPr>
        <p:spPr>
          <a:xfrm>
            <a:off x="-73269" y="5924111"/>
            <a:ext cx="324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Graphic Communication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8E162-0C2C-45FD-A794-27BB8D5FE655}"/>
              </a:ext>
            </a:extLst>
          </p:cNvPr>
          <p:cNvSpPr txBox="1"/>
          <p:nvPr/>
        </p:nvSpPr>
        <p:spPr>
          <a:xfrm>
            <a:off x="3309520" y="4476405"/>
            <a:ext cx="2554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Computer 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BF786-23F2-48AE-A7FA-66F3CEE6F2B0}"/>
              </a:ext>
            </a:extLst>
          </p:cNvPr>
          <p:cNvSpPr txBox="1"/>
          <p:nvPr/>
        </p:nvSpPr>
        <p:spPr>
          <a:xfrm>
            <a:off x="5418635" y="3063288"/>
            <a:ext cx="201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Drama &amp; Theatre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BDD9D-A6AA-45ED-A921-783B7D07A9C2}"/>
              </a:ext>
            </a:extLst>
          </p:cNvPr>
          <p:cNvSpPr txBox="1"/>
          <p:nvPr/>
        </p:nvSpPr>
        <p:spPr>
          <a:xfrm>
            <a:off x="5521557" y="5350815"/>
            <a:ext cx="156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Biology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45173-A870-4B0E-9489-3CB9D9658ED6}"/>
              </a:ext>
            </a:extLst>
          </p:cNvPr>
          <p:cNvSpPr txBox="1"/>
          <p:nvPr/>
        </p:nvSpPr>
        <p:spPr>
          <a:xfrm>
            <a:off x="1693370" y="4241736"/>
            <a:ext cx="152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Chemistry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DC105-20AA-48AE-BB25-4E0FAA8CCF3C}"/>
              </a:ext>
            </a:extLst>
          </p:cNvPr>
          <p:cNvSpPr txBox="1"/>
          <p:nvPr/>
        </p:nvSpPr>
        <p:spPr>
          <a:xfrm>
            <a:off x="6603163" y="4034947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42088-C697-4950-AD06-10DCEC217FBB}"/>
              </a:ext>
            </a:extLst>
          </p:cNvPr>
          <p:cNvSpPr txBox="1"/>
          <p:nvPr/>
        </p:nvSpPr>
        <p:spPr>
          <a:xfrm>
            <a:off x="2215171" y="2113385"/>
            <a:ext cx="154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Photography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F811D-B608-4F0B-9078-B4C88F6DFD87}"/>
              </a:ext>
            </a:extLst>
          </p:cNvPr>
          <p:cNvSpPr txBox="1"/>
          <p:nvPr/>
        </p:nvSpPr>
        <p:spPr>
          <a:xfrm>
            <a:off x="4896124" y="2582602"/>
            <a:ext cx="231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Fashion and Textiles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0D7AA5-39FD-4B19-B2C4-4632C959FA24}"/>
              </a:ext>
            </a:extLst>
          </p:cNvPr>
          <p:cNvSpPr txBox="1"/>
          <p:nvPr/>
        </p:nvSpPr>
        <p:spPr>
          <a:xfrm>
            <a:off x="2908205" y="1605218"/>
            <a:ext cx="202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Product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3E80B0-78CD-4FD7-8130-A94A8CF430B4}"/>
              </a:ext>
            </a:extLst>
          </p:cNvPr>
          <p:cNvSpPr txBox="1"/>
          <p:nvPr/>
        </p:nvSpPr>
        <p:spPr>
          <a:xfrm>
            <a:off x="3552974" y="3681004"/>
            <a:ext cx="160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Economics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F2A6B-B434-427B-8408-45E97719D5AF}"/>
              </a:ext>
            </a:extLst>
          </p:cNvPr>
          <p:cNvSpPr txBox="1"/>
          <p:nvPr/>
        </p:nvSpPr>
        <p:spPr>
          <a:xfrm>
            <a:off x="127583" y="3267661"/>
            <a:ext cx="256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English 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60506-25DF-4D6B-BE90-0BE9650FE073}"/>
              </a:ext>
            </a:extLst>
          </p:cNvPr>
          <p:cNvSpPr txBox="1"/>
          <p:nvPr/>
        </p:nvSpPr>
        <p:spPr>
          <a:xfrm>
            <a:off x="525982" y="5399302"/>
            <a:ext cx="2382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English Literature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C82A6D-5EAF-469E-9A8A-907589638B5F}"/>
              </a:ext>
            </a:extLst>
          </p:cNvPr>
          <p:cNvSpPr txBox="1"/>
          <p:nvPr/>
        </p:nvSpPr>
        <p:spPr>
          <a:xfrm>
            <a:off x="4380843" y="4913610"/>
            <a:ext cx="3338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English Language &amp; Literature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228A3F-860C-428B-ADD8-8851F6E0049B}"/>
              </a:ext>
            </a:extLst>
          </p:cNvPr>
          <p:cNvSpPr txBox="1"/>
          <p:nvPr/>
        </p:nvSpPr>
        <p:spPr>
          <a:xfrm>
            <a:off x="2882378" y="3650163"/>
            <a:ext cx="1071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French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A4F4F9-93A7-474B-97B2-38D165E5618A}"/>
              </a:ext>
            </a:extLst>
          </p:cNvPr>
          <p:cNvSpPr txBox="1"/>
          <p:nvPr/>
        </p:nvSpPr>
        <p:spPr>
          <a:xfrm>
            <a:off x="5094061" y="3716112"/>
            <a:ext cx="1342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Geography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57B1A-03C3-4DF4-8EAA-A5D161E9BF3A}"/>
              </a:ext>
            </a:extLst>
          </p:cNvPr>
          <p:cNvSpPr txBox="1"/>
          <p:nvPr/>
        </p:nvSpPr>
        <p:spPr>
          <a:xfrm>
            <a:off x="273635" y="4214418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German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0E492A-428B-4A12-8895-1F40157B839C}"/>
              </a:ext>
            </a:extLst>
          </p:cNvPr>
          <p:cNvSpPr txBox="1"/>
          <p:nvPr/>
        </p:nvSpPr>
        <p:spPr>
          <a:xfrm>
            <a:off x="5378308" y="4184796"/>
            <a:ext cx="940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Politics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DB111F-A6D9-4918-A9DD-A64C5F484FFE}"/>
              </a:ext>
            </a:extLst>
          </p:cNvPr>
          <p:cNvSpPr txBox="1"/>
          <p:nvPr/>
        </p:nvSpPr>
        <p:spPr>
          <a:xfrm>
            <a:off x="3040283" y="5753828"/>
            <a:ext cx="149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CB417-29E4-4C60-9925-3BCE8C557F3E}"/>
              </a:ext>
            </a:extLst>
          </p:cNvPr>
          <p:cNvSpPr txBox="1"/>
          <p:nvPr/>
        </p:nvSpPr>
        <p:spPr>
          <a:xfrm>
            <a:off x="2627080" y="3036845"/>
            <a:ext cx="1582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Mathematics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7C1A8D-1FFD-47A0-9079-0AA2F6BC9E8F}"/>
              </a:ext>
            </a:extLst>
          </p:cNvPr>
          <p:cNvSpPr txBox="1"/>
          <p:nvPr/>
        </p:nvSpPr>
        <p:spPr>
          <a:xfrm>
            <a:off x="116667" y="2170025"/>
            <a:ext cx="176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Media Studies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CF9C1C-4AB8-46F8-B5A7-7E03F222F14E}"/>
              </a:ext>
            </a:extLst>
          </p:cNvPr>
          <p:cNvSpPr txBox="1"/>
          <p:nvPr/>
        </p:nvSpPr>
        <p:spPr>
          <a:xfrm>
            <a:off x="4337461" y="5775652"/>
            <a:ext cx="207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Music Technology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29A555-F334-449D-9F3A-46B7B61C3283}"/>
              </a:ext>
            </a:extLst>
          </p:cNvPr>
          <p:cNvSpPr txBox="1"/>
          <p:nvPr/>
        </p:nvSpPr>
        <p:spPr>
          <a:xfrm>
            <a:off x="119482" y="4807703"/>
            <a:ext cx="2145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Physical Education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B44CF2-DD2D-47BF-A09F-78A61E13C88C}"/>
              </a:ext>
            </a:extLst>
          </p:cNvPr>
          <p:cNvSpPr txBox="1"/>
          <p:nvPr/>
        </p:nvSpPr>
        <p:spPr>
          <a:xfrm>
            <a:off x="4403847" y="2077364"/>
            <a:ext cx="94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Physics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461A89-D3FA-4FCC-90C2-A25BC0654AAF}"/>
              </a:ext>
            </a:extLst>
          </p:cNvPr>
          <p:cNvSpPr txBox="1"/>
          <p:nvPr/>
        </p:nvSpPr>
        <p:spPr>
          <a:xfrm>
            <a:off x="3219384" y="2547868"/>
            <a:ext cx="162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Psychology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C877A-57EF-49BA-803A-28AEC5A3F339}"/>
              </a:ext>
            </a:extLst>
          </p:cNvPr>
          <p:cNvSpPr txBox="1"/>
          <p:nvPr/>
        </p:nvSpPr>
        <p:spPr>
          <a:xfrm>
            <a:off x="325381" y="2704437"/>
            <a:ext cx="1981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Religious Studies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EE2E90-D1F9-4616-8CDF-D6E77A11C5EE}"/>
              </a:ext>
            </a:extLst>
          </p:cNvPr>
          <p:cNvSpPr txBox="1"/>
          <p:nvPr/>
        </p:nvSpPr>
        <p:spPr>
          <a:xfrm>
            <a:off x="2618057" y="4992989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Sociology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A0983-CA1B-4C09-865E-2F70F34563E1}"/>
              </a:ext>
            </a:extLst>
          </p:cNvPr>
          <p:cNvSpPr/>
          <p:nvPr/>
        </p:nvSpPr>
        <p:spPr>
          <a:xfrm>
            <a:off x="4312195" y="3364423"/>
            <a:ext cx="136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43ED1DB-5E69-4AEF-B733-F06E24F9449F}"/>
              </a:ext>
            </a:extLst>
          </p:cNvPr>
          <p:cNvSpPr txBox="1">
            <a:spLocks/>
          </p:cNvSpPr>
          <p:nvPr/>
        </p:nvSpPr>
        <p:spPr>
          <a:xfrm>
            <a:off x="8910366" y="5079737"/>
            <a:ext cx="2486760" cy="4219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800" b="1">
                <a:solidFill>
                  <a:srgbClr val="FFC0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  <a:cs typeface="Arial" panose="020B0604020202020204" pitchFamily="34" charset="0"/>
              </a:rPr>
              <a:t>Performing Arts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B4819AB-52D5-4D11-82AB-E8C6A1690E00}"/>
              </a:ext>
            </a:extLst>
          </p:cNvPr>
          <p:cNvSpPr txBox="1">
            <a:spLocks/>
          </p:cNvSpPr>
          <p:nvPr/>
        </p:nvSpPr>
        <p:spPr>
          <a:xfrm>
            <a:off x="8638626" y="3039041"/>
            <a:ext cx="2842515" cy="560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800" b="1">
                <a:solidFill>
                  <a:srgbClr val="FFC0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  <a:cs typeface="Arial" panose="020B0604020202020204" pitchFamily="34" charset="0"/>
              </a:rPr>
              <a:t>Sport (double award)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9B4CD9-55FC-4004-B838-F74DEEC2A203}"/>
              </a:ext>
            </a:extLst>
          </p:cNvPr>
          <p:cNvSpPr txBox="1"/>
          <p:nvPr/>
        </p:nvSpPr>
        <p:spPr>
          <a:xfrm>
            <a:off x="8217465" y="3700030"/>
            <a:ext cx="34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FFC0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  <a:cs typeface="Arial" panose="020B0604020202020204" pitchFamily="34" charset="0"/>
              </a:rPr>
              <a:t>Food Science and Nutrition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2A0DEAC-42B0-4CD2-81ED-E0EC6ACB0111}"/>
              </a:ext>
            </a:extLst>
          </p:cNvPr>
          <p:cNvSpPr txBox="1">
            <a:spLocks/>
          </p:cNvSpPr>
          <p:nvPr/>
        </p:nvSpPr>
        <p:spPr>
          <a:xfrm>
            <a:off x="8681192" y="2053907"/>
            <a:ext cx="2952496" cy="4851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800" b="1">
                <a:solidFill>
                  <a:srgbClr val="FFC0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  <a:cs typeface="Arial" panose="020B0604020202020204" pitchFamily="34" charset="0"/>
              </a:rPr>
              <a:t>Travel and Tourism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C7549-BEB3-443A-B6DB-F245ABB2E65F}"/>
              </a:ext>
            </a:extLst>
          </p:cNvPr>
          <p:cNvSpPr/>
          <p:nvPr/>
        </p:nvSpPr>
        <p:spPr>
          <a:xfrm>
            <a:off x="8461176" y="5691318"/>
            <a:ext cx="3510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FFC0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  <a:cs typeface="Arial" panose="020B0604020202020204" pitchFamily="34" charset="0"/>
              </a:rPr>
              <a:t>Health and Social Care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63156D-D67B-45AE-8A0E-1C6B24207336}"/>
              </a:ext>
            </a:extLst>
          </p:cNvPr>
          <p:cNvSpPr txBox="1"/>
          <p:nvPr/>
        </p:nvSpPr>
        <p:spPr>
          <a:xfrm>
            <a:off x="9574472" y="4375465"/>
            <a:ext cx="70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b="1">
              <a:solidFill>
                <a:srgbClr val="FFC000"/>
              </a:solidFill>
              <a:latin typeface="Kozuka Gothic Pro M" panose="020B0700000000000000" pitchFamily="34" charset="-128"/>
              <a:ea typeface="Kozuka Gothic Pro M" panose="020B0700000000000000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>
                <a:solidFill>
                  <a:srgbClr val="FFC0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  <a:cs typeface="Arial" panose="020B0604020202020204" pitchFamily="34" charset="0"/>
              </a:rPr>
              <a:t>IT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E9F2D9A-F385-4C73-95C7-3E84C11CC075}"/>
              </a:ext>
            </a:extLst>
          </p:cNvPr>
          <p:cNvSpPr txBox="1">
            <a:spLocks/>
          </p:cNvSpPr>
          <p:nvPr/>
        </p:nvSpPr>
        <p:spPr>
          <a:xfrm>
            <a:off x="9292048" y="4174566"/>
            <a:ext cx="1849075" cy="4669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800" b="1">
                <a:solidFill>
                  <a:srgbClr val="FFC0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  <a:cs typeface="Arial" panose="020B0604020202020204" pitchFamily="34" charset="0"/>
              </a:rPr>
              <a:t>Business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46C1D8-9AFF-4B97-AFEB-A8839F97ACA5}"/>
              </a:ext>
            </a:extLst>
          </p:cNvPr>
          <p:cNvSpPr/>
          <p:nvPr/>
        </p:nvSpPr>
        <p:spPr>
          <a:xfrm>
            <a:off x="9211421" y="2655090"/>
            <a:ext cx="1471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FFC0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  <a:cs typeface="Arial" panose="020B0604020202020204" pitchFamily="34" charset="0"/>
              </a:rPr>
              <a:t>Science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C34C6A-9A2D-401A-AA25-70F661D700C2}"/>
              </a:ext>
            </a:extLst>
          </p:cNvPr>
          <p:cNvSpPr txBox="1"/>
          <p:nvPr/>
        </p:nvSpPr>
        <p:spPr>
          <a:xfrm>
            <a:off x="3696121" y="5373409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Spanish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3340AD-4B7E-470C-A7F3-B2738F1BA757}"/>
              </a:ext>
            </a:extLst>
          </p:cNvPr>
          <p:cNvSpPr txBox="1"/>
          <p:nvPr/>
        </p:nvSpPr>
        <p:spPr>
          <a:xfrm>
            <a:off x="5657982" y="2096773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Music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FED0E-DBC1-428C-AFEA-A829C2E6E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1" t="18575" b="20457"/>
          <a:stretch/>
        </p:blipFill>
        <p:spPr>
          <a:xfrm>
            <a:off x="478675" y="1397087"/>
            <a:ext cx="1940973" cy="5691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82A069-D77E-4B18-AA59-F0F71C3E9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366" y="1293701"/>
            <a:ext cx="1881991" cy="7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452" y="2363580"/>
            <a:ext cx="9144000" cy="2387600"/>
          </a:xfrm>
        </p:spPr>
        <p:txBody>
          <a:bodyPr/>
          <a:lstStyle/>
          <a:p>
            <a:r>
              <a:rPr lang="en-US" b="1"/>
              <a:t>College</a:t>
            </a:r>
            <a:br>
              <a:rPr lang="en-US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5429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92" y="308113"/>
            <a:ext cx="9431677" cy="974033"/>
          </a:xfrm>
        </p:spPr>
        <p:txBody>
          <a:bodyPr/>
          <a:lstStyle/>
          <a:p>
            <a:r>
              <a:rPr lang="en-US"/>
              <a:t>College…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4F3AC-4DC1-498A-BD56-6DFEAB991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26749" r="7867" b="30650"/>
          <a:stretch/>
        </p:blipFill>
        <p:spPr>
          <a:xfrm>
            <a:off x="400692" y="4348607"/>
            <a:ext cx="2858239" cy="980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D6893-4151-4C19-9462-6A3746494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06" y="2002384"/>
            <a:ext cx="1661532" cy="1704411"/>
          </a:xfrm>
          <a:prstGeom prst="rect">
            <a:avLst/>
          </a:prstGeom>
        </p:spPr>
      </p:pic>
      <p:pic>
        <p:nvPicPr>
          <p:cNvPr id="9" name="irc_mi" descr="http://www.buildyandh.co.uk/library/network/5/pages/2011/5/lcob-master-logo_rgb-2.gif">
            <a:extLst>
              <a:ext uri="{FF2B5EF4-FFF2-40B4-BE49-F238E27FC236}">
                <a16:creationId xmlns:a16="http://schemas.microsoft.com/office/drawing/2014/main" id="{3A1D5B00-86EF-4541-9AA1-0AAE1FF466A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1" b="10074"/>
          <a:stretch>
            <a:fillRect/>
          </a:stretch>
        </p:blipFill>
        <p:spPr bwMode="auto">
          <a:xfrm>
            <a:off x="9718175" y="1730298"/>
            <a:ext cx="1943663" cy="13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s3-eu-west-1.amazonaws.com/nusdigital/page/images/7237/twobythree/york%20college%20logo.jpg">
            <a:extLst>
              <a:ext uri="{FF2B5EF4-FFF2-40B4-BE49-F238E27FC236}">
                <a16:creationId xmlns:a16="http://schemas.microsoft.com/office/drawing/2014/main" id="{A8A250EE-1ED3-4D9E-931D-A85C1FA6C4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108" y="3419306"/>
            <a:ext cx="2091412" cy="128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arrogate College">
            <a:extLst>
              <a:ext uri="{FF2B5EF4-FFF2-40B4-BE49-F238E27FC236}">
                <a16:creationId xmlns:a16="http://schemas.microsoft.com/office/drawing/2014/main" id="{C12772CB-6D85-4927-A6BC-E50B1E29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1" y="2102760"/>
            <a:ext cx="2445267" cy="6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me - Craven College">
            <a:extLst>
              <a:ext uri="{FF2B5EF4-FFF2-40B4-BE49-F238E27FC236}">
                <a16:creationId xmlns:a16="http://schemas.microsoft.com/office/drawing/2014/main" id="{D4BE7BD4-4C5F-4A9E-B4B1-79C0D3893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23805" r="5021" b="23805"/>
          <a:stretch/>
        </p:blipFill>
        <p:spPr bwMode="auto">
          <a:xfrm>
            <a:off x="6214904" y="3429000"/>
            <a:ext cx="1943663" cy="7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shop Burton College - Farmer&amp;#39;s Weekly">
            <a:extLst>
              <a:ext uri="{FF2B5EF4-FFF2-40B4-BE49-F238E27FC236}">
                <a16:creationId xmlns:a16="http://schemas.microsoft.com/office/drawing/2014/main" id="{36CA28F6-8B43-479A-BBC7-C6B373CD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43" y="1508923"/>
            <a:ext cx="1709923" cy="10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Leeds City College Logo.png - Wikimedia Commons">
            <a:extLst>
              <a:ext uri="{FF2B5EF4-FFF2-40B4-BE49-F238E27FC236}">
                <a16:creationId xmlns:a16="http://schemas.microsoft.com/office/drawing/2014/main" id="{C4ACB89B-BF0B-4257-A78A-856692CB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72" y="4330879"/>
            <a:ext cx="1943664" cy="14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D86504-99A3-4647-ADF2-60CED79390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5806" y="5255194"/>
            <a:ext cx="3181522" cy="7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0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48E8ACCA832449E6292492D418252" ma:contentTypeVersion="15" ma:contentTypeDescription="Create a new document." ma:contentTypeScope="" ma:versionID="af36f93f6adf9170dc633ab0e1bf4524">
  <xsd:schema xmlns:xsd="http://www.w3.org/2001/XMLSchema" xmlns:xs="http://www.w3.org/2001/XMLSchema" xmlns:p="http://schemas.microsoft.com/office/2006/metadata/properties" xmlns:ns2="da575eeb-f97c-46bd-ba80-ef4807182f62" xmlns:ns3="a1b1046b-28c5-468b-9fc5-f82dc3e425d8" targetNamespace="http://schemas.microsoft.com/office/2006/metadata/properties" ma:root="true" ma:fieldsID="83fa73a3014db762acc7da17fc88c057" ns2:_="" ns3:_="">
    <xsd:import namespace="da575eeb-f97c-46bd-ba80-ef4807182f62"/>
    <xsd:import namespace="a1b1046b-28c5-468b-9fc5-f82dc3e425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75eeb-f97c-46bd-ba80-ef4807182f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2a93cb-2904-4be9-b148-4d1ded1d5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1046b-28c5-468b-9fc5-f82dc3e425d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6ac7822-a243-4f5c-a225-34707d29654a}" ma:internalName="TaxCatchAll" ma:showField="CatchAllData" ma:web="a1b1046b-28c5-468b-9fc5-f82dc3e425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575eeb-f97c-46bd-ba80-ef4807182f62">
      <Terms xmlns="http://schemas.microsoft.com/office/infopath/2007/PartnerControls"/>
    </lcf76f155ced4ddcb4097134ff3c332f>
    <TaxCatchAll xmlns="a1b1046b-28c5-468b-9fc5-f82dc3e425d8" xsi:nil="true"/>
    <SharedWithUsers xmlns="a1b1046b-28c5-468b-9fc5-f82dc3e425d8">
      <UserInfo>
        <DisplayName>Joanne Dukes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55190E2-91D4-4B94-AC4D-ECBD52BE6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E65AB7-4E89-4F12-ACB7-42411C7941DE}">
  <ds:schemaRefs>
    <ds:schemaRef ds:uri="a1b1046b-28c5-468b-9fc5-f82dc3e425d8"/>
    <ds:schemaRef ds:uri="da575eeb-f97c-46bd-ba80-ef4807182f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15C965-FAE8-497B-93FA-B37F75C77A0A}">
  <ds:schemaRefs>
    <ds:schemaRef ds:uri="http://schemas.microsoft.com/office/2006/documentManagement/types"/>
    <ds:schemaRef ds:uri="da575eeb-f97c-46bd-ba80-ef4807182f62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a1b1046b-28c5-468b-9fc5-f82dc3e425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Widescreen</PresentationFormat>
  <Paragraphs>208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Kozuka Gothic Pro M</vt:lpstr>
      <vt:lpstr>Arial</vt:lpstr>
      <vt:lpstr>Calibri</vt:lpstr>
      <vt:lpstr>Calibri Light</vt:lpstr>
      <vt:lpstr>Courier New</vt:lpstr>
      <vt:lpstr>Office Theme</vt:lpstr>
      <vt:lpstr>Custom Design</vt:lpstr>
      <vt:lpstr>Year 11  Post 16 Options and Beyond</vt:lpstr>
      <vt:lpstr>Progression Routes…</vt:lpstr>
      <vt:lpstr>Typical Progression After Year 11…</vt:lpstr>
      <vt:lpstr>Associated Sixth Form </vt:lpstr>
      <vt:lpstr>Associated Sixth Form…</vt:lpstr>
      <vt:lpstr>Associated Sixth Form…</vt:lpstr>
      <vt:lpstr>Associated Sixth Form…</vt:lpstr>
      <vt:lpstr>College </vt:lpstr>
      <vt:lpstr>College…</vt:lpstr>
      <vt:lpstr>Vocational Courses…</vt:lpstr>
      <vt:lpstr>T Levels…</vt:lpstr>
      <vt:lpstr>College…</vt:lpstr>
      <vt:lpstr>Apprenticeships </vt:lpstr>
      <vt:lpstr>Apprenticeships…</vt:lpstr>
      <vt:lpstr>Apprenticeship Levels…</vt:lpstr>
      <vt:lpstr>Apprenticeships…</vt:lpstr>
      <vt:lpstr>Apprenticeship Myths…</vt:lpstr>
      <vt:lpstr>Employer is Seeking…</vt:lpstr>
      <vt:lpstr>Apprenticeships…</vt:lpstr>
      <vt:lpstr>PowerPoint Presentation</vt:lpstr>
      <vt:lpstr>Keeping in Touch…</vt:lpstr>
      <vt:lpstr>Keeping in Touch…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Ives</dc:creator>
  <cp:lastModifiedBy>Laura Cassells</cp:lastModifiedBy>
  <cp:revision>2</cp:revision>
  <cp:lastPrinted>2022-09-29T14:19:31Z</cp:lastPrinted>
  <dcterms:created xsi:type="dcterms:W3CDTF">2020-11-22T15:20:42Z</dcterms:created>
  <dcterms:modified xsi:type="dcterms:W3CDTF">2022-11-16T09:57:35Z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0x0101000D848E8ACCA832449E6292492D418252</vt:lpwstr>
  </property>
  <property fmtid="{D5CDD505-2E9C-101B-9397-08002B2CF9AE}" pid="3" name="Order">
    <vt:lpwstr>163200.000000000</vt:lpwstr>
  </property>
  <property fmtid="{D5CDD505-2E9C-101B-9397-08002B2CF9AE}" pid="4" name="MediaServiceImageTags">
    <vt:lpwstr/>
  </property>
</Properties>
</file>